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5"/>
  </p:notesMasterIdLst>
  <p:sldIdLst>
    <p:sldId id="256" r:id="rId2"/>
    <p:sldId id="258" r:id="rId3"/>
    <p:sldId id="283" r:id="rId4"/>
    <p:sldId id="284" r:id="rId5"/>
    <p:sldId id="285" r:id="rId6"/>
    <p:sldId id="259" r:id="rId7"/>
    <p:sldId id="260" r:id="rId8"/>
    <p:sldId id="261" r:id="rId9"/>
    <p:sldId id="263" r:id="rId10"/>
    <p:sldId id="280" r:id="rId11"/>
    <p:sldId id="265" r:id="rId12"/>
    <p:sldId id="266" r:id="rId13"/>
    <p:sldId id="287" r:id="rId14"/>
    <p:sldId id="286" r:id="rId15"/>
    <p:sldId id="288" r:id="rId16"/>
    <p:sldId id="289" r:id="rId17"/>
    <p:sldId id="290" r:id="rId18"/>
    <p:sldId id="267" r:id="rId19"/>
    <p:sldId id="281" r:id="rId20"/>
    <p:sldId id="268" r:id="rId21"/>
    <p:sldId id="269" r:id="rId22"/>
    <p:sldId id="270" r:id="rId23"/>
    <p:sldId id="271" r:id="rId24"/>
    <p:sldId id="282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2" r:id="rId35"/>
    <p:sldId id="301" r:id="rId36"/>
    <p:sldId id="304" r:id="rId37"/>
    <p:sldId id="303" r:id="rId38"/>
    <p:sldId id="305" r:id="rId39"/>
    <p:sldId id="306" r:id="rId40"/>
    <p:sldId id="307" r:id="rId41"/>
    <p:sldId id="310" r:id="rId42"/>
    <p:sldId id="308" r:id="rId43"/>
    <p:sldId id="311" r:id="rId44"/>
    <p:sldId id="312" r:id="rId45"/>
    <p:sldId id="314" r:id="rId46"/>
    <p:sldId id="313" r:id="rId47"/>
    <p:sldId id="315" r:id="rId48"/>
    <p:sldId id="316" r:id="rId49"/>
    <p:sldId id="317" r:id="rId50"/>
    <p:sldId id="318" r:id="rId51"/>
    <p:sldId id="319" r:id="rId52"/>
    <p:sldId id="320" r:id="rId53"/>
    <p:sldId id="322" r:id="rId54"/>
    <p:sldId id="323" r:id="rId55"/>
    <p:sldId id="291" r:id="rId56"/>
    <p:sldId id="273" r:id="rId57"/>
    <p:sldId id="274" r:id="rId58"/>
    <p:sldId id="275" r:id="rId59"/>
    <p:sldId id="276" r:id="rId60"/>
    <p:sldId id="277" r:id="rId61"/>
    <p:sldId id="278" r:id="rId62"/>
    <p:sldId id="279" r:id="rId63"/>
    <p:sldId id="321" r:id="rId6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2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B813C-F3BE-4B23-9BF3-9049B99A2B2E}" type="datetimeFigureOut">
              <a:rPr lang="pt-BR" smtClean="0"/>
              <a:t>30/07/2024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AAEEA-B021-4023-80C2-938A2DFB09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6625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45730947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45730947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968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45730947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45730947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017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457309474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e457309474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180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45730947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45730947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99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45730947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45730947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324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45730947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45730947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031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45730947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e45730947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579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45730947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45730947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9582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05e4292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e05e4292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0796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5bafc701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5bafc701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5761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5bafc701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5bafc701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032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45730947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45730947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1519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5bafc7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5bafc7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309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5bdc7d1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5bdc7d1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500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5bafc701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5bafc701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9999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5bdc7d1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5bdc7d1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491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5bafc701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5bafc701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171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45730947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45730947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e45730947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e45730947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634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45730947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45730947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572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45730947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e45730947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72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45730947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e45730947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1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45730947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e45730947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017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45730947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e45730947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949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6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5870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388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396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460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9965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7208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553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238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726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6831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646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D9F01-DE70-421D-913C-5540CBA8C3E6}" type="datetimeFigureOut">
              <a:rPr lang="pt-BR" smtClean="0"/>
              <a:t>30/07/2024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8994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platfor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hyperlink" Target="https://source.android.com/docs/core/architectur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12442979/android-understanding-the-apk-installation-process/12443744#1244374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12442979/android-understanding-the-apk-installation-process/12443744#1244374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.android.com/security/app-sandbox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components/fundamental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components/fundamental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nkmycell.com/blog/how-many-phones-are-in-the-worl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nymotion.com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ysor.io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r.run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oem-usb?hl=pt-br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isacad.educacao.pe.gov.br/bibliotecavirtual/bibliotecavirtual/texto/Caderno_DES._SIST._-_Introducao_a_Programacao_para_dispositivos_moveis_(2018.2)_(3)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oficinadanet.com.br/android/52383-todas-versoes-androi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bankmycell.com/blog/android-vs-apple-market-share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19D32F93-50AC-4C46-A5DB-291C60DDB7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77" y="919321"/>
            <a:ext cx="2652916" cy="1551956"/>
          </a:xfrm>
          <a:prstGeom prst="rect">
            <a:avLst/>
          </a:prstGeom>
        </p:spPr>
      </p:pic>
      <p:sp>
        <p:nvSpPr>
          <p:cNvPr id="11" name="Right Triangle 10">
            <a:extLst>
              <a:ext uri="{FF2B5EF4-FFF2-40B4-BE49-F238E27FC236}">
                <a16:creationId xmlns="" xmlns:a16="http://schemas.microsoft.com/office/drawing/2014/main" id="{827DC2C4-B485-428A-BF4A-472D2967F4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E04B5EB-F158-4507-90DD-BD23620C7C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66977" y="3194465"/>
            <a:ext cx="6691254" cy="1320997"/>
          </a:xfrm>
        </p:spPr>
        <p:txBody>
          <a:bodyPr anchor="b">
            <a:normAutofit/>
          </a:bodyPr>
          <a:lstStyle/>
          <a:p>
            <a:pPr algn="l"/>
            <a:r>
              <a:rPr lang="pt-BR" sz="2800" dirty="0" smtClean="0"/>
              <a:t>TECNOLOGIAS MÓVEIS E HÍBRIDAS</a:t>
            </a:r>
            <a:endParaRPr lang="pt-BR" sz="2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66977" y="5142305"/>
            <a:ext cx="5490973" cy="753165"/>
          </a:xfrm>
        </p:spPr>
        <p:txBody>
          <a:bodyPr anchor="t">
            <a:normAutofit/>
          </a:bodyPr>
          <a:lstStyle/>
          <a:p>
            <a:pPr algn="l"/>
            <a:r>
              <a:rPr lang="pt-BR" dirty="0"/>
              <a:t>Prof. Me. Matheus </a:t>
            </a:r>
            <a:r>
              <a:rPr lang="pt-BR" dirty="0" err="1"/>
              <a:t>Raffael</a:t>
            </a:r>
            <a:r>
              <a:rPr lang="pt-BR" dirty="0"/>
              <a:t> Simon</a:t>
            </a: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966977" y="2353635"/>
            <a:ext cx="6691254" cy="13209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900" dirty="0" smtClean="0"/>
              <a:t>TECNOLOGIA EM ANÁLISE E DESENVOLVIMENTO DE SISTEMAS</a:t>
            </a:r>
            <a:endParaRPr lang="pt-BR" sz="3900" dirty="0"/>
          </a:p>
        </p:txBody>
      </p:sp>
    </p:spTree>
    <p:extLst>
      <p:ext uri="{BB962C8B-B14F-4D97-AF65-F5344CB8AC3E}">
        <p14:creationId xmlns:p14="http://schemas.microsoft.com/office/powerpoint/2010/main" val="150932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1063262" y="2830881"/>
            <a:ext cx="8520600" cy="319413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pt-BR" dirty="0"/>
              <a:t>Arquitetura do</a:t>
            </a:r>
            <a:br>
              <a:rPr lang="pt-BR" dirty="0"/>
            </a:br>
            <a:r>
              <a:rPr lang="pt-BR" dirty="0" err="1"/>
              <a:t>Android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68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0" y="-125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/>
              <a:t>Sistema operacional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311700" y="623276"/>
            <a:ext cx="4460716" cy="4802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O sistema Android é construído sobre o kernel do Linux</a:t>
            </a:r>
            <a:endParaRPr dirty="0"/>
          </a:p>
          <a:p>
            <a:r>
              <a:rPr lang="en" dirty="0"/>
              <a:t>A camada de abstração de hardware (HAL) permite acessar recursos de hardware sem se preocupar com as diferenças de um fabricante para outro</a:t>
            </a:r>
            <a:endParaRPr dirty="0"/>
          </a:p>
          <a:p>
            <a:r>
              <a:rPr lang="en" dirty="0"/>
              <a:t>Apps (ou partes de apps) escritos em C/C++ têm acesso a algumas bibliotecas (Android NDK, ou kit de desenvolvimento nativo)</a:t>
            </a:r>
            <a:endParaRPr sz="1800" dirty="0"/>
          </a:p>
        </p:txBody>
      </p:sp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0099" y="1"/>
            <a:ext cx="4283894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2297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311700" y="623275"/>
            <a:ext cx="4222722" cy="4802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Existe uma extensa API para Java e Kotlin para criação de apps</a:t>
            </a:r>
            <a:endParaRPr dirty="0"/>
          </a:p>
          <a:p>
            <a:r>
              <a:rPr lang="en" dirty="0"/>
              <a:t>Apps em Java/Kotlin são executados pelo Android Runtime (ART), similar à máquina virtual Java (JVM).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 Android Runtime (ART) substitui a antiga Dalvik VM</a:t>
            </a:r>
            <a:endParaRPr dirty="0"/>
          </a:p>
        </p:txBody>
      </p:sp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-98475" y="-125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Sistema operacional</a:t>
            </a:r>
            <a:endParaRPr dirty="0"/>
          </a:p>
        </p:txBody>
      </p:sp>
      <p:sp>
        <p:nvSpPr>
          <p:cNvPr id="127" name="Google Shape;127;p22"/>
          <p:cNvSpPr txBox="1"/>
          <p:nvPr/>
        </p:nvSpPr>
        <p:spPr>
          <a:xfrm>
            <a:off x="539667" y="4950948"/>
            <a:ext cx="3907073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https://developer.android.com/guide/platform</a:t>
            </a:r>
            <a:r>
              <a:rPr lang="en" dirty="0"/>
              <a:t/>
            </a:r>
            <a:br>
              <a:rPr lang="en" dirty="0"/>
            </a:br>
            <a:r>
              <a:rPr lang="en" u="sng" dirty="0">
                <a:solidFill>
                  <a:schemeClr val="hlink"/>
                </a:solidFill>
                <a:hlinkClick r:id="rId4"/>
              </a:rPr>
              <a:t>https://source.android.com/docs/core/architecture</a:t>
            </a:r>
            <a:endParaRPr dirty="0"/>
          </a:p>
        </p:txBody>
      </p:sp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422" y="0"/>
            <a:ext cx="4609571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2896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/>
              <a:t>O que é o </a:t>
            </a:r>
            <a:r>
              <a:rPr lang="pt-BR" sz="5400" dirty="0" err="1"/>
              <a:t>Android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O </a:t>
            </a:r>
            <a:r>
              <a:rPr lang="pt-BR" sz="2500" dirty="0" err="1"/>
              <a:t>Android</a:t>
            </a:r>
            <a:r>
              <a:rPr lang="pt-BR" sz="2500" dirty="0"/>
              <a:t> é um sistema operacional para dispositivos móveis, baseado em </a:t>
            </a:r>
            <a:r>
              <a:rPr lang="pt-BR" sz="2500" dirty="0" smtClean="0"/>
              <a:t>uma plataforma </a:t>
            </a:r>
            <a:r>
              <a:rPr lang="pt-BR" sz="2500" dirty="0"/>
              <a:t>de código aberto sob a licença Apache. </a:t>
            </a:r>
            <a:endParaRPr lang="pt-BR" sz="2500" dirty="0" smtClean="0"/>
          </a:p>
          <a:p>
            <a:r>
              <a:rPr lang="pt-BR" sz="2500" dirty="0"/>
              <a:t>Como ele é baseado em uma plataforma de código aberto, a linguagem utilizada </a:t>
            </a:r>
            <a:r>
              <a:rPr lang="pt-BR" sz="2500" dirty="0" smtClean="0"/>
              <a:t>para desenvolver </a:t>
            </a:r>
            <a:r>
              <a:rPr lang="pt-BR" sz="2500" dirty="0"/>
              <a:t>o </a:t>
            </a:r>
            <a:r>
              <a:rPr lang="pt-BR" sz="2500" dirty="0" err="1"/>
              <a:t>Android</a:t>
            </a:r>
            <a:r>
              <a:rPr lang="pt-BR" sz="2500" dirty="0"/>
              <a:t> é o </a:t>
            </a:r>
            <a:r>
              <a:rPr lang="pt-BR" sz="2500" dirty="0" smtClean="0"/>
              <a:t>Java.</a:t>
            </a:r>
          </a:p>
          <a:p>
            <a:r>
              <a:rPr lang="pt-BR" sz="2500" dirty="0" smtClean="0"/>
              <a:t>CURIOSIDADE: O </a:t>
            </a:r>
            <a:r>
              <a:rPr lang="pt-BR" sz="2500" dirty="0"/>
              <a:t>sistema possui aproximadamente 12 milhões de linhas de código, sendo </a:t>
            </a:r>
            <a:r>
              <a:rPr lang="pt-BR" sz="2500" dirty="0" smtClean="0"/>
              <a:t>3 milhões </a:t>
            </a:r>
            <a:r>
              <a:rPr lang="pt-BR" sz="2500" dirty="0"/>
              <a:t>em XML; 2.8 milhões em C; 2.1 milhões em Java; e 1.75 milhões </a:t>
            </a:r>
            <a:r>
              <a:rPr lang="pt-BR" sz="2500" dirty="0" smtClean="0"/>
              <a:t>em C</a:t>
            </a:r>
            <a:r>
              <a:rPr lang="pt-BR" sz="2500" dirty="0"/>
              <a:t>++. Mas você não precisa aprender tudo isto para desenvolver aplicações </a:t>
            </a:r>
            <a:r>
              <a:rPr lang="pt-BR" sz="2500" dirty="0" smtClean="0"/>
              <a:t>para o </a:t>
            </a:r>
            <a:r>
              <a:rPr lang="pt-BR" sz="2500" dirty="0"/>
              <a:t>sistema.</a:t>
            </a:r>
            <a:endParaRPr lang="pt-BR" sz="25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55" y="64453"/>
            <a:ext cx="8331339" cy="672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54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Nível </a:t>
            </a:r>
            <a:r>
              <a:rPr lang="pt-BR" sz="5400" dirty="0"/>
              <a:t>zero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 lnSpcReduction="10000"/>
          </a:bodyPr>
          <a:lstStyle/>
          <a:p>
            <a:r>
              <a:rPr lang="pt-BR" sz="2500" dirty="0" smtClean="0"/>
              <a:t>Está </a:t>
            </a:r>
            <a:r>
              <a:rPr lang="pt-BR" sz="2500" dirty="0"/>
              <a:t>mais próximo do </a:t>
            </a:r>
            <a:r>
              <a:rPr lang="pt-BR" sz="2500" dirty="0" smtClean="0"/>
              <a:t>hardware</a:t>
            </a:r>
          </a:p>
          <a:p>
            <a:r>
              <a:rPr lang="pt-BR" sz="2500" dirty="0" smtClean="0"/>
              <a:t>Gerencia </a:t>
            </a:r>
            <a:r>
              <a:rPr lang="pt-BR" sz="2500" dirty="0"/>
              <a:t>a memória e configurações de segurança e vários drivers, os quais são softwares que controlam as partes </a:t>
            </a:r>
            <a:r>
              <a:rPr lang="pt-BR" sz="2500" dirty="0" smtClean="0"/>
              <a:t>do hardware</a:t>
            </a:r>
            <a:r>
              <a:rPr lang="pt-BR" sz="2500" dirty="0"/>
              <a:t>, como a câmera, a tela, o sensor de toque, etc</a:t>
            </a:r>
            <a:r>
              <a:rPr lang="pt-BR" sz="2500" dirty="0" smtClean="0"/>
              <a:t>.</a:t>
            </a:r>
          </a:p>
          <a:p>
            <a:r>
              <a:rPr lang="pt-BR" sz="2500" dirty="0"/>
              <a:t>Quem faz o driver do componente é </a:t>
            </a:r>
            <a:r>
              <a:rPr lang="pt-BR" sz="2500" dirty="0" smtClean="0"/>
              <a:t>o fabricante </a:t>
            </a:r>
            <a:r>
              <a:rPr lang="pt-BR" sz="2500" dirty="0"/>
              <a:t>dele. </a:t>
            </a:r>
            <a:endParaRPr lang="pt-BR" sz="2500" dirty="0" smtClean="0"/>
          </a:p>
          <a:p>
            <a:r>
              <a:rPr lang="pt-BR" sz="2500" dirty="0"/>
              <a:t>Esta parte do sistema é chamada de núcleo por estar mais profundo no sistema. </a:t>
            </a:r>
            <a:r>
              <a:rPr lang="pt-BR" sz="2500" dirty="0" smtClean="0"/>
              <a:t>Para o </a:t>
            </a:r>
            <a:r>
              <a:rPr lang="pt-BR" sz="2500" dirty="0" err="1"/>
              <a:t>Android</a:t>
            </a:r>
            <a:r>
              <a:rPr lang="pt-BR" sz="2500" dirty="0"/>
              <a:t> foi utilizado o Sistema Operacional Linux versão 2.6.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292382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Nível um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Temos </a:t>
            </a:r>
            <a:r>
              <a:rPr lang="pt-BR" sz="2500" dirty="0"/>
              <a:t>as bibliotecas (</a:t>
            </a:r>
            <a:r>
              <a:rPr lang="pt-BR" sz="2500" dirty="0" err="1"/>
              <a:t>libraries</a:t>
            </a:r>
            <a:r>
              <a:rPr lang="pt-BR" sz="2500" dirty="0"/>
              <a:t>), as quais são um conjunto de código </a:t>
            </a:r>
            <a:r>
              <a:rPr lang="pt-BR" sz="2500" dirty="0" smtClean="0"/>
              <a:t>que possibilita </a:t>
            </a:r>
            <a:r>
              <a:rPr lang="pt-BR" sz="2500" dirty="0"/>
              <a:t>fazer algo para o sistema</a:t>
            </a:r>
            <a:r>
              <a:rPr lang="pt-BR" sz="2500" dirty="0" smtClean="0"/>
              <a:t>.</a:t>
            </a:r>
          </a:p>
          <a:p>
            <a:r>
              <a:rPr lang="pt-BR" sz="2500" dirty="0" err="1"/>
              <a:t>Android</a:t>
            </a:r>
            <a:r>
              <a:rPr lang="pt-BR" sz="2500" dirty="0"/>
              <a:t> </a:t>
            </a:r>
            <a:r>
              <a:rPr lang="pt-BR" sz="2500" dirty="0" err="1"/>
              <a:t>Runtime</a:t>
            </a:r>
            <a:r>
              <a:rPr lang="pt-BR" sz="2500" dirty="0"/>
              <a:t>, parte do sistema responsável </a:t>
            </a:r>
            <a:r>
              <a:rPr lang="pt-BR" sz="2500" dirty="0" smtClean="0"/>
              <a:t>por executar </a:t>
            </a:r>
            <a:r>
              <a:rPr lang="pt-BR" sz="2500" dirty="0"/>
              <a:t>as aplicações do aparelho, que, como são escritos em Java, temos uma máquina </a:t>
            </a:r>
            <a:r>
              <a:rPr lang="pt-BR" sz="2500" dirty="0" smtClean="0"/>
              <a:t>virtual enxuta </a:t>
            </a:r>
            <a:r>
              <a:rPr lang="pt-BR" sz="2500" dirty="0"/>
              <a:t>chamada </a:t>
            </a:r>
            <a:r>
              <a:rPr lang="pt-BR" sz="2500" dirty="0" err="1"/>
              <a:t>Dalvik</a:t>
            </a:r>
            <a:r>
              <a:rPr lang="pt-BR" sz="2500" dirty="0"/>
              <a:t>, a DVM</a:t>
            </a:r>
            <a:r>
              <a:rPr lang="pt-BR" sz="2500" dirty="0" smtClean="0"/>
              <a:t>.</a:t>
            </a:r>
          </a:p>
          <a:p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423609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Nível dois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A camada </a:t>
            </a:r>
            <a:r>
              <a:rPr lang="pt-BR" sz="2500" dirty="0"/>
              <a:t>de framework (camada de trabalho para o desenvolvedor). </a:t>
            </a:r>
            <a:endParaRPr lang="pt-BR" sz="2500" dirty="0" smtClean="0"/>
          </a:p>
          <a:p>
            <a:r>
              <a:rPr lang="pt-BR" sz="2500" dirty="0" smtClean="0"/>
              <a:t>Os desenvolvedores </a:t>
            </a:r>
            <a:r>
              <a:rPr lang="pt-BR" sz="2500" dirty="0"/>
              <a:t>têm acesso total ao framework que possui ferramentas básicas para construção </a:t>
            </a:r>
            <a:r>
              <a:rPr lang="pt-BR" sz="2500" dirty="0" smtClean="0"/>
              <a:t>de aplicações </a:t>
            </a:r>
            <a:r>
              <a:rPr lang="pt-BR" sz="2500" dirty="0"/>
              <a:t>mais complexas</a:t>
            </a:r>
            <a:r>
              <a:rPr lang="pt-BR" sz="2500" dirty="0" smtClean="0"/>
              <a:t>.</a:t>
            </a:r>
          </a:p>
          <a:p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57196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Nível três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É </a:t>
            </a:r>
            <a:r>
              <a:rPr lang="pt-BR" sz="2500" dirty="0"/>
              <a:t>a camada de interação entre o usuário e o dispositivo móvel, é onde </a:t>
            </a:r>
            <a:r>
              <a:rPr lang="pt-BR" sz="2500" dirty="0" smtClean="0"/>
              <a:t>ficam os </a:t>
            </a:r>
            <a:r>
              <a:rPr lang="pt-BR" sz="2500" dirty="0"/>
              <a:t>aplicativos que você vai desenvolver.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374813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623402" y="693100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Empacotamento</a:t>
            </a:r>
            <a:endParaRPr dirty="0"/>
          </a:p>
        </p:txBody>
      </p:sp>
      <p:sp>
        <p:nvSpPr>
          <p:cNvPr id="134" name="Google Shape;134;p23"/>
          <p:cNvSpPr txBox="1"/>
          <p:nvPr/>
        </p:nvSpPr>
        <p:spPr>
          <a:xfrm>
            <a:off x="4672208" y="5450725"/>
            <a:ext cx="4229212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https://stackoverflow.com/questions/12442979/android-understanding-the-apk-installation-process/12443744#12443744</a:t>
            </a:r>
            <a:endParaRPr dirty="0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02" y="1368624"/>
            <a:ext cx="8376697" cy="50977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5442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623402" y="693100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Empacotamento</a:t>
            </a:r>
            <a:endParaRPr dirty="0"/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1"/>
          </p:nvPr>
        </p:nvSpPr>
        <p:spPr>
          <a:xfrm>
            <a:off x="481330" y="1425153"/>
            <a:ext cx="7760796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O código Java (.java) ou Kotlin (.kt) é compilado para bytecode (</a:t>
            </a:r>
            <a:r>
              <a:rPr lang="en" b="1" dirty="0"/>
              <a:t>.dex</a:t>
            </a:r>
            <a:r>
              <a:rPr lang="en" dirty="0"/>
              <a:t>), que é executado pelo Android Runtime (ART)</a:t>
            </a:r>
            <a:endParaRPr dirty="0"/>
          </a:p>
          <a:p>
            <a:r>
              <a:rPr lang="en" dirty="0"/>
              <a:t>Os arquivos .dex, bem como imagens, arquivos de configuração etc., são reunidos em um um Android Package Kit (.</a:t>
            </a:r>
            <a:r>
              <a:rPr lang="en" b="1" dirty="0"/>
              <a:t>apk</a:t>
            </a:r>
            <a:r>
              <a:rPr lang="en" dirty="0"/>
              <a:t>)</a:t>
            </a:r>
            <a:endParaRPr dirty="0"/>
          </a:p>
          <a:p>
            <a:r>
              <a:rPr lang="en" dirty="0"/>
              <a:t>Apps podem ser instalados a partir do arquivo .apk</a:t>
            </a:r>
            <a:endParaRPr dirty="0"/>
          </a:p>
        </p:txBody>
      </p:sp>
      <p:sp>
        <p:nvSpPr>
          <p:cNvPr id="134" name="Google Shape;134;p23"/>
          <p:cNvSpPr txBox="1"/>
          <p:nvPr/>
        </p:nvSpPr>
        <p:spPr>
          <a:xfrm>
            <a:off x="2406062" y="5135615"/>
            <a:ext cx="4229212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https://stackoverflow.com/questions/12442979/android-understanding-the-apk-installation-process/12443744#12443744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5079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Breve história do </a:t>
            </a:r>
            <a:r>
              <a:rPr lang="pt-BR" sz="5400" dirty="0" err="1" smtClean="0"/>
              <a:t>Android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2800395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O iPhone mudou a forma como as pessoas se relacionavam com a internet, mas a </a:t>
            </a:r>
            <a:r>
              <a:rPr lang="pt-BR" sz="2500" dirty="0" smtClean="0"/>
              <a:t>política da </a:t>
            </a:r>
            <a:r>
              <a:rPr lang="pt-BR" sz="2500" dirty="0"/>
              <a:t>empresa limitava em diversas formas o acesso a esta tecnologia. </a:t>
            </a:r>
            <a:endParaRPr lang="pt-BR" sz="2500" dirty="0" smtClean="0"/>
          </a:p>
          <a:p>
            <a:r>
              <a:rPr lang="pt-BR" sz="2500" dirty="0" smtClean="0"/>
              <a:t>Diversas </a:t>
            </a:r>
            <a:r>
              <a:rPr lang="pt-BR" sz="2500" dirty="0"/>
              <a:t>empresas viram </a:t>
            </a:r>
            <a:r>
              <a:rPr lang="pt-BR" sz="2500" dirty="0" smtClean="0"/>
              <a:t>que poderiam </a:t>
            </a:r>
            <a:r>
              <a:rPr lang="pt-BR" sz="2500" dirty="0"/>
              <a:t>lucrar neste novo mundo e resolveram colocar suas fichas nesta ideia. </a:t>
            </a:r>
            <a:endParaRPr lang="pt-BR" sz="2500" dirty="0" smtClean="0"/>
          </a:p>
          <a:p>
            <a:r>
              <a:rPr lang="pt-BR" sz="2500" dirty="0" smtClean="0"/>
              <a:t>Entre </a:t>
            </a:r>
            <a:r>
              <a:rPr lang="pt-BR" sz="2500" dirty="0"/>
              <a:t>elas, a </a:t>
            </a:r>
            <a:r>
              <a:rPr lang="pt-BR" sz="2500" dirty="0" smtClean="0"/>
              <a:t>gigante Google</a:t>
            </a:r>
            <a:r>
              <a:rPr lang="pt-BR" sz="2500" dirty="0"/>
              <a:t>.</a:t>
            </a:r>
            <a:endParaRPr lang="pt-BR" sz="1600" dirty="0" smtClean="0"/>
          </a:p>
          <a:p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338138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623400" y="1004800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Assinatura do APK</a:t>
            </a:r>
            <a:endParaRPr dirty="0"/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Todo aplicativo é assinado com um certificado digital</a:t>
            </a:r>
            <a:endParaRPr dirty="0"/>
          </a:p>
          <a:p>
            <a:r>
              <a:rPr lang="en" dirty="0"/>
              <a:t>A assinatura impede que outras pessoas publiquem apps em seu nome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28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712533" y="892993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/>
              <a:t>Isolamento (sandbox)</a:t>
            </a:r>
            <a:endParaRPr/>
          </a:p>
        </p:txBody>
      </p:sp>
      <p:sp>
        <p:nvSpPr>
          <p:cNvPr id="148" name="Google Shape;148;p25"/>
          <p:cNvSpPr txBox="1"/>
          <p:nvPr/>
        </p:nvSpPr>
        <p:spPr>
          <a:xfrm>
            <a:off x="1302706" y="5510176"/>
            <a:ext cx="59067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https://source.android.com/security/app-sandbox</a:t>
            </a:r>
            <a:endParaRPr dirty="0"/>
          </a:p>
        </p:txBody>
      </p:sp>
      <p:sp>
        <p:nvSpPr>
          <p:cNvPr id="5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481330" y="1834430"/>
            <a:ext cx="7998791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Cada aplicativo executa em um ambiente isolado (sandbox)</a:t>
            </a:r>
            <a:endParaRPr dirty="0"/>
          </a:p>
          <a:p>
            <a:r>
              <a:rPr lang="en" dirty="0"/>
              <a:t>Um app não pode acessar </a:t>
            </a:r>
            <a:r>
              <a:rPr lang="en" b="1" dirty="0"/>
              <a:t>memória</a:t>
            </a:r>
            <a:r>
              <a:rPr lang="en" dirty="0"/>
              <a:t> de outro</a:t>
            </a:r>
            <a:endParaRPr dirty="0"/>
          </a:p>
          <a:p>
            <a:r>
              <a:rPr lang="en" dirty="0"/>
              <a:t>Um app não pode acessar </a:t>
            </a:r>
            <a:r>
              <a:rPr lang="en" b="1" dirty="0"/>
              <a:t>arquivos</a:t>
            </a:r>
            <a:r>
              <a:rPr lang="en" dirty="0"/>
              <a:t> de outro</a:t>
            </a:r>
            <a:endParaRPr dirty="0"/>
          </a:p>
          <a:p>
            <a:r>
              <a:rPr lang="en" dirty="0"/>
              <a:t>Apps podem compartilhar dados de forma disciplinada, através de </a:t>
            </a:r>
            <a:r>
              <a:rPr lang="en" i="1" dirty="0"/>
              <a:t>content providers</a:t>
            </a:r>
            <a:endParaRPr dirty="0"/>
          </a:p>
          <a:p>
            <a:r>
              <a:rPr lang="en" dirty="0"/>
              <a:t>Um app não pode acessar </a:t>
            </a:r>
            <a:r>
              <a:rPr lang="en" b="1" dirty="0"/>
              <a:t>recursos do sistema</a:t>
            </a:r>
            <a:r>
              <a:rPr lang="en" dirty="0"/>
              <a:t> (ex.: câmera, internet) a não ser que tenha </a:t>
            </a:r>
            <a:r>
              <a:rPr lang="en" b="1" dirty="0"/>
              <a:t>permissão</a:t>
            </a:r>
            <a:r>
              <a:rPr lang="en" dirty="0"/>
              <a:t> para isso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910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481330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Tipos de componentes de um app</a:t>
            </a:r>
            <a:endParaRPr dirty="0"/>
          </a:p>
        </p:txBody>
      </p:sp>
      <p:sp>
        <p:nvSpPr>
          <p:cNvPr id="155" name="Google Shape;155;p26"/>
          <p:cNvSpPr txBox="1"/>
          <p:nvPr/>
        </p:nvSpPr>
        <p:spPr>
          <a:xfrm>
            <a:off x="758040" y="5510850"/>
            <a:ext cx="56745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https://developer.android.com/guide/components/fundamentals</a:t>
            </a:r>
            <a:endParaRPr dirty="0"/>
          </a:p>
        </p:txBody>
      </p:sp>
      <p:sp>
        <p:nvSpPr>
          <p:cNvPr id="5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Google Shape;154;p26"/>
          <p:cNvSpPr txBox="1">
            <a:spLocks noGrp="1"/>
          </p:cNvSpPr>
          <p:nvPr>
            <p:ph type="body" idx="1"/>
          </p:nvPr>
        </p:nvSpPr>
        <p:spPr>
          <a:xfrm>
            <a:off x="311700" y="1446633"/>
            <a:ext cx="8520600" cy="397949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b="1" dirty="0"/>
              <a:t>Activities</a:t>
            </a:r>
            <a:r>
              <a:rPr lang="en" dirty="0"/>
              <a:t>: telas</a:t>
            </a:r>
            <a:endParaRPr dirty="0"/>
          </a:p>
          <a:p>
            <a:r>
              <a:rPr lang="en" b="1" dirty="0"/>
              <a:t>Serviços</a:t>
            </a:r>
            <a:r>
              <a:rPr lang="en" dirty="0"/>
              <a:t>: código que roda em segundo plano</a:t>
            </a:r>
            <a:endParaRPr dirty="0"/>
          </a:p>
          <a:p>
            <a:r>
              <a:rPr lang="en" b="1" dirty="0"/>
              <a:t>Broadcast receivers</a:t>
            </a:r>
            <a:r>
              <a:rPr lang="en" dirty="0"/>
              <a:t>: código que roda em resposta a algum evento do sistema, mesmo que o app não esteja em execução. Ex.: em um horário específico, enviar uma notificação ao usuário. </a:t>
            </a:r>
            <a:endParaRPr dirty="0"/>
          </a:p>
          <a:p>
            <a:r>
              <a:rPr lang="en" b="1" dirty="0"/>
              <a:t>Provedor de conteúdo</a:t>
            </a:r>
            <a:r>
              <a:rPr lang="en" dirty="0"/>
              <a:t> (content provider): fornece dados para outros aplicativos. Ex.: o app Contatos possui um provedor de conteúdo, que permite que outros aplicativos leiam e gravem contatos.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498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950527" y="693100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AndroidManifest.xml</a:t>
            </a:r>
            <a:endParaRPr dirty="0"/>
          </a:p>
        </p:txBody>
      </p:sp>
      <p:sp>
        <p:nvSpPr>
          <p:cNvPr id="162" name="Google Shape;162;p27"/>
          <p:cNvSpPr txBox="1"/>
          <p:nvPr/>
        </p:nvSpPr>
        <p:spPr>
          <a:xfrm>
            <a:off x="950527" y="5275763"/>
            <a:ext cx="56745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https://developer.android.com/guide/components/fundamentals</a:t>
            </a:r>
            <a:endParaRPr dirty="0"/>
          </a:p>
        </p:txBody>
      </p:sp>
      <p:sp>
        <p:nvSpPr>
          <p:cNvPr id="5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623400" y="1719016"/>
            <a:ext cx="779409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Todo app Android possui um arquivo AndroidManifest.xml, que define: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ícone, título</a:t>
            </a:r>
            <a:endParaRPr dirty="0"/>
          </a:p>
          <a:p>
            <a:r>
              <a:rPr lang="en" dirty="0"/>
              <a:t>versão mínima do Android</a:t>
            </a:r>
            <a:endParaRPr dirty="0"/>
          </a:p>
          <a:p>
            <a:r>
              <a:rPr lang="en" dirty="0"/>
              <a:t>componentes do app (activities, serviços etc.)</a:t>
            </a:r>
            <a:endParaRPr dirty="0"/>
          </a:p>
          <a:p>
            <a:r>
              <a:rPr lang="en" dirty="0"/>
              <a:t>permissões e recursos de hardware necessários (ex.: acesso a câmera, internet, contatos…)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643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987848" y="1450889"/>
            <a:ext cx="8520600" cy="319413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 smtClean="0"/>
              <a:t>Versões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30" y="2760047"/>
            <a:ext cx="8432640" cy="347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88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837793" y="581293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Versões</a:t>
            </a:r>
            <a:endParaRPr dirty="0"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588724" y="1204693"/>
            <a:ext cx="3656151" cy="488295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Nem todos os usuários usam a última versão do Android.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Atualmente, para alcançar 90% dos usuários, o app deve ser compatível com versões lançadas até 5 anos </a:t>
            </a:r>
            <a:r>
              <a:rPr lang="en" dirty="0" smtClean="0"/>
              <a:t>atrás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Fonte: Android Studio (Create New Project)</a:t>
            </a:r>
          </a:p>
          <a:p>
            <a:pPr marL="0" indent="0">
              <a:spcBef>
                <a:spcPts val="1600"/>
              </a:spcBef>
              <a:buNone/>
            </a:pPr>
            <a:endParaRPr dirty="0"/>
          </a:p>
          <a:p>
            <a:pPr marL="0" indent="0">
              <a:spcBef>
                <a:spcPts val="1600"/>
              </a:spcBef>
              <a:buNone/>
            </a:pPr>
            <a:endParaRPr dirty="0"/>
          </a:p>
          <a:p>
            <a:pPr marL="0" indent="0">
              <a:spcBef>
                <a:spcPts val="1600"/>
              </a:spcBef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267" y="59020"/>
            <a:ext cx="4684734" cy="6798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886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Versões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Cada versão do </a:t>
            </a:r>
            <a:r>
              <a:rPr lang="pt-BR" sz="2500" dirty="0" err="1"/>
              <a:t>Android</a:t>
            </a:r>
            <a:r>
              <a:rPr lang="pt-BR" sz="2500" dirty="0"/>
              <a:t> possui um </a:t>
            </a:r>
            <a:r>
              <a:rPr lang="pt-BR" sz="2500" dirty="0" smtClean="0"/>
              <a:t>codinome</a:t>
            </a:r>
            <a:r>
              <a:rPr lang="pt-BR" sz="2500" dirty="0"/>
              <a:t>, um apelido, e a equipe de desenvolvimento batiza as versões com nomes de doces. </a:t>
            </a:r>
            <a:endParaRPr lang="pt-BR" sz="2500" dirty="0" smtClean="0"/>
          </a:p>
          <a:p>
            <a:r>
              <a:rPr lang="pt-BR" sz="2500" dirty="0" smtClean="0"/>
              <a:t>Supõe-se </a:t>
            </a:r>
            <a:r>
              <a:rPr lang="pt-BR" sz="2500" dirty="0"/>
              <a:t>que isto aconteça por conta de uma brincadeira interna que nunca veio a público. </a:t>
            </a:r>
            <a:endParaRPr lang="pt-BR" sz="2500" dirty="0" smtClean="0"/>
          </a:p>
          <a:p>
            <a:r>
              <a:rPr lang="pt-BR" sz="2500" dirty="0" smtClean="0"/>
              <a:t>Outra </a:t>
            </a:r>
            <a:r>
              <a:rPr lang="pt-BR" sz="2500" dirty="0"/>
              <a:t>característica sobre estes </a:t>
            </a:r>
            <a:r>
              <a:rPr lang="pt-BR" sz="2500" dirty="0" smtClean="0"/>
              <a:t>codinomes </a:t>
            </a:r>
            <a:r>
              <a:rPr lang="pt-BR" sz="2500" dirty="0"/>
              <a:t>é a que a primeira letra de cada doce segue a ordem alfabética. Observe a seguir. O nome das duas primeiras versões também nunca veio a público.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87810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Cupcake</a:t>
            </a:r>
            <a:r>
              <a:rPr lang="pt-BR" sz="5400" dirty="0" smtClean="0"/>
              <a:t> 1.5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Esta foi a primeira versão a </a:t>
            </a:r>
            <a:r>
              <a:rPr lang="pt-BR" sz="2500" dirty="0" smtClean="0"/>
              <a:t>ser disponibilizada </a:t>
            </a:r>
            <a:r>
              <a:rPr lang="pt-BR" sz="2500" dirty="0"/>
              <a:t>comercialmente ao público em smartphones</a:t>
            </a:r>
            <a:r>
              <a:rPr lang="pt-BR" sz="2500" dirty="0" smtClean="0"/>
              <a:t>.</a:t>
            </a:r>
          </a:p>
          <a:p>
            <a:r>
              <a:rPr lang="pt-BR" sz="2500" dirty="0"/>
              <a:t>Ela tinha características voltadas para </a:t>
            </a:r>
            <a:r>
              <a:rPr lang="pt-BR" sz="2500" dirty="0" smtClean="0"/>
              <a:t>a captura </a:t>
            </a:r>
            <a:r>
              <a:rPr lang="pt-BR" sz="2500" dirty="0"/>
              <a:t>de imagens, fotografias e vídeo. Além disso, associava essas características com o </a:t>
            </a:r>
            <a:r>
              <a:rPr lang="pt-BR" sz="2500" dirty="0" err="1"/>
              <a:t>Picasa</a:t>
            </a:r>
            <a:r>
              <a:rPr lang="pt-BR" sz="2500" dirty="0"/>
              <a:t>, </a:t>
            </a:r>
            <a:r>
              <a:rPr lang="pt-BR" sz="2500" dirty="0" smtClean="0"/>
              <a:t>rede social </a:t>
            </a:r>
            <a:r>
              <a:rPr lang="pt-BR" sz="2500" dirty="0"/>
              <a:t>de fotos da Google, e o </a:t>
            </a:r>
            <a:r>
              <a:rPr lang="pt-BR" sz="2500" dirty="0" err="1"/>
              <a:t>YouTube</a:t>
            </a:r>
            <a:r>
              <a:rPr lang="pt-BR" sz="2500" dirty="0"/>
              <a:t>, serviço de vídeos também do Google.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217592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Cupcake</a:t>
            </a:r>
            <a:r>
              <a:rPr lang="pt-BR" sz="5400" dirty="0" smtClean="0"/>
              <a:t> 1.5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7394" y="2178361"/>
            <a:ext cx="3021266" cy="455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4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Donut</a:t>
            </a:r>
            <a:r>
              <a:rPr lang="pt-BR" sz="5400" dirty="0" smtClean="0"/>
              <a:t> 1.6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4984730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vinha com versão aperfeiçoada de busca </a:t>
            </a:r>
            <a:r>
              <a:rPr lang="pt-BR" sz="2500" dirty="0" smtClean="0"/>
              <a:t>por voz </a:t>
            </a:r>
            <a:r>
              <a:rPr lang="pt-BR" sz="2500" dirty="0"/>
              <a:t>e galeria de fotos e vídeo melhorada</a:t>
            </a:r>
            <a:r>
              <a:rPr lang="pt-BR" sz="2500" dirty="0" smtClean="0"/>
              <a:t>.</a:t>
            </a:r>
          </a:p>
          <a:p>
            <a:r>
              <a:rPr lang="pt-BR" sz="2500" dirty="0" smtClean="0"/>
              <a:t>Várias correções de bugs.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730" y="2362048"/>
            <a:ext cx="3034944" cy="449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0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Breve história do </a:t>
            </a:r>
            <a:r>
              <a:rPr lang="pt-BR" sz="5400" dirty="0" err="1" smtClean="0"/>
              <a:t>Android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4549237"/>
            <a:ext cx="7239037" cy="1681920"/>
          </a:xfrm>
        </p:spPr>
        <p:txBody>
          <a:bodyPr anchor="t">
            <a:normAutofit/>
          </a:bodyPr>
          <a:lstStyle/>
          <a:p>
            <a:r>
              <a:rPr lang="pt-BR" sz="2500" dirty="0" err="1"/>
              <a:t>Palo</a:t>
            </a:r>
            <a:r>
              <a:rPr lang="pt-BR" sz="2500" dirty="0"/>
              <a:t> Alto fica na Califórnia, Estados Unidos. É lá onde as grandes empresas de </a:t>
            </a:r>
            <a:r>
              <a:rPr lang="pt-BR" sz="2500" dirty="0" smtClean="0"/>
              <a:t>tecnologia do </a:t>
            </a:r>
            <a:r>
              <a:rPr lang="pt-BR" sz="2500" dirty="0"/>
              <a:t>mundo estão sediadas</a:t>
            </a:r>
            <a:r>
              <a:rPr lang="pt-BR" sz="2500" dirty="0" smtClean="0"/>
              <a:t>.</a:t>
            </a:r>
          </a:p>
          <a:p>
            <a:r>
              <a:rPr lang="pt-BR" sz="2500" dirty="0" smtClean="0"/>
              <a:t>Lá foi fundada a </a:t>
            </a:r>
            <a:r>
              <a:rPr lang="pt-BR" sz="2500" dirty="0" err="1" smtClean="0"/>
              <a:t>Android</a:t>
            </a:r>
            <a:r>
              <a:rPr lang="pt-BR" sz="2500" dirty="0" smtClean="0"/>
              <a:t> Inc.</a:t>
            </a:r>
          </a:p>
          <a:p>
            <a:endParaRPr lang="pt-BR" sz="16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789" y="2308763"/>
            <a:ext cx="6942422" cy="22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3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Eclair</a:t>
            </a:r>
            <a:r>
              <a:rPr lang="pt-BR" sz="5400" dirty="0" smtClean="0"/>
              <a:t> 2.1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/>
          </a:bodyPr>
          <a:lstStyle/>
          <a:p>
            <a:r>
              <a:rPr lang="pt-BR" sz="2500" dirty="0"/>
              <a:t>Duas versões possuem este </a:t>
            </a:r>
            <a:r>
              <a:rPr lang="pt-BR" sz="2500" dirty="0" err="1"/>
              <a:t>codiname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Temos</a:t>
            </a:r>
            <a:r>
              <a:rPr lang="pt-BR" sz="2500" dirty="0"/>
              <a:t>, então</a:t>
            </a:r>
            <a:r>
              <a:rPr lang="pt-BR" sz="2500" dirty="0" smtClean="0"/>
              <a:t>, a </a:t>
            </a:r>
            <a:r>
              <a:rPr lang="pt-BR" sz="2500" dirty="0"/>
              <a:t>versão </a:t>
            </a:r>
            <a:r>
              <a:rPr lang="pt-BR" sz="2500" dirty="0" err="1"/>
              <a:t>Android</a:t>
            </a:r>
            <a:r>
              <a:rPr lang="pt-BR" sz="2500" dirty="0"/>
              <a:t> 2.1, quando o sistema ficou maduro suficiente. </a:t>
            </a:r>
            <a:endParaRPr lang="pt-BR" sz="2500" dirty="0" smtClean="0"/>
          </a:p>
          <a:p>
            <a:r>
              <a:rPr lang="pt-BR" sz="2500" dirty="0" smtClean="0"/>
              <a:t>Temos </a:t>
            </a:r>
            <a:r>
              <a:rPr lang="pt-BR" sz="2500" dirty="0"/>
              <a:t>uma integração com o </a:t>
            </a:r>
            <a:r>
              <a:rPr lang="pt-BR" sz="2500" dirty="0" smtClean="0"/>
              <a:t>Google </a:t>
            </a:r>
            <a:r>
              <a:rPr lang="pt-BR" sz="2500" dirty="0" err="1" smtClean="0"/>
              <a:t>Maps</a:t>
            </a:r>
            <a:r>
              <a:rPr lang="pt-BR" sz="2500" dirty="0"/>
              <a:t>, já para aproveitar os novos sensores de GPS com </a:t>
            </a:r>
            <a:r>
              <a:rPr lang="pt-BR" sz="2500" dirty="0" err="1"/>
              <a:t>geolocalização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Também </a:t>
            </a:r>
            <a:r>
              <a:rPr lang="pt-BR" sz="2500" dirty="0"/>
              <a:t>foi </a:t>
            </a:r>
            <a:r>
              <a:rPr lang="pt-BR" sz="2500" dirty="0" smtClean="0"/>
              <a:t>acrescentado suporte </a:t>
            </a:r>
            <a:r>
              <a:rPr lang="pt-BR" sz="2500" dirty="0"/>
              <a:t>ao HTML5 e o Bluetooth 2.1. Os aparelhos começam a ganhar telas maiores.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1749335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Eclair</a:t>
            </a:r>
            <a:r>
              <a:rPr lang="pt-BR" sz="5400" dirty="0" smtClean="0"/>
              <a:t> 2.1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2691" y="2131228"/>
            <a:ext cx="5094608" cy="474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8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Froyo</a:t>
            </a:r>
            <a:r>
              <a:rPr lang="pt-BR" sz="5400" dirty="0" smtClean="0"/>
              <a:t> 2.2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 lnSpcReduction="10000"/>
          </a:bodyPr>
          <a:lstStyle/>
          <a:p>
            <a:r>
              <a:rPr lang="pt-BR" sz="2500" dirty="0" err="1"/>
              <a:t>Froyo</a:t>
            </a:r>
            <a:r>
              <a:rPr lang="pt-BR" sz="2500" dirty="0"/>
              <a:t> são conhecidos no Brasil como </a:t>
            </a:r>
            <a:r>
              <a:rPr lang="pt-BR" sz="2500" dirty="0" err="1"/>
              <a:t>frozen</a:t>
            </a:r>
            <a:r>
              <a:rPr lang="pt-BR" sz="2500" dirty="0"/>
              <a:t> </a:t>
            </a:r>
            <a:r>
              <a:rPr lang="pt-BR" sz="2500" dirty="0" err="1" smtClean="0"/>
              <a:t>yogurt</a:t>
            </a:r>
            <a:r>
              <a:rPr lang="pt-BR" sz="2500" dirty="0" smtClean="0"/>
              <a:t>.</a:t>
            </a:r>
          </a:p>
          <a:p>
            <a:r>
              <a:rPr lang="pt-BR" sz="2500" dirty="0"/>
              <a:t>Marcou pelo melhoramento em desempenho e </a:t>
            </a:r>
            <a:r>
              <a:rPr lang="pt-BR" sz="2500" dirty="0" smtClean="0"/>
              <a:t>estabilidade.</a:t>
            </a:r>
          </a:p>
          <a:p>
            <a:r>
              <a:rPr lang="pt-BR" sz="2500" dirty="0"/>
              <a:t>O navegador ganhou um </a:t>
            </a:r>
            <a:r>
              <a:rPr lang="pt-BR" sz="2500" dirty="0" smtClean="0"/>
              <a:t>interpretador </a:t>
            </a:r>
            <a:r>
              <a:rPr lang="pt-BR" sz="2500" dirty="0" err="1" smtClean="0"/>
              <a:t>JavaScript</a:t>
            </a:r>
            <a:r>
              <a:rPr lang="pt-BR" sz="2500" dirty="0" smtClean="0"/>
              <a:t> </a:t>
            </a:r>
            <a:r>
              <a:rPr lang="pt-BR" sz="2500" dirty="0"/>
              <a:t>V8 e temos ferramentas de </a:t>
            </a:r>
            <a:r>
              <a:rPr lang="pt-BR" sz="2500" dirty="0" err="1"/>
              <a:t>tethering</a:t>
            </a:r>
            <a:r>
              <a:rPr lang="pt-BR" sz="2500" dirty="0"/>
              <a:t> via USB e </a:t>
            </a:r>
            <a:r>
              <a:rPr lang="pt-BR" sz="2500" dirty="0" err="1"/>
              <a:t>hotspot</a:t>
            </a:r>
            <a:r>
              <a:rPr lang="pt-BR" sz="2500" dirty="0" smtClean="0"/>
              <a:t>.</a:t>
            </a:r>
          </a:p>
          <a:p>
            <a:r>
              <a:rPr lang="pt-BR" sz="2500" b="1" dirty="0"/>
              <a:t>TETHERING é um termo em inglês que corresponde à prática de se </a:t>
            </a:r>
            <a:r>
              <a:rPr lang="pt-BR" sz="2500" b="1" dirty="0" smtClean="0"/>
              <a:t>utilizar um </a:t>
            </a:r>
            <a:r>
              <a:rPr lang="pt-BR" sz="2500" b="1" dirty="0"/>
              <a:t>dispositivo móvel, como um celular, que atua como uma ponte </a:t>
            </a:r>
            <a:r>
              <a:rPr lang="pt-BR" sz="2500" b="1" dirty="0" smtClean="0"/>
              <a:t>para oferecer </a:t>
            </a:r>
            <a:r>
              <a:rPr lang="pt-BR" sz="2500" b="1" dirty="0"/>
              <a:t>acesso de rede a outros equipamentos, remotamente.</a:t>
            </a:r>
            <a:endParaRPr lang="pt-BR" sz="2500" b="1" dirty="0" smtClean="0"/>
          </a:p>
        </p:txBody>
      </p:sp>
    </p:spTree>
    <p:extLst>
      <p:ext uri="{BB962C8B-B14F-4D97-AF65-F5344CB8AC3E}">
        <p14:creationId xmlns:p14="http://schemas.microsoft.com/office/powerpoint/2010/main" val="184914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Froyo</a:t>
            </a:r>
            <a:r>
              <a:rPr lang="pt-BR" sz="5400" dirty="0" smtClean="0"/>
              <a:t> 2.2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6519" y="2141928"/>
            <a:ext cx="2762112" cy="451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Gingerbread</a:t>
            </a:r>
            <a:r>
              <a:rPr lang="pt-BR" sz="5400" dirty="0" smtClean="0"/>
              <a:t> 2.3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5121821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houve um melhoramento na interface com suporte a </a:t>
            </a:r>
            <a:r>
              <a:rPr lang="pt-BR" sz="2500" dirty="0" smtClean="0"/>
              <a:t>resoluções maiores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Os </a:t>
            </a:r>
            <a:r>
              <a:rPr lang="pt-BR" sz="2500" dirty="0"/>
              <a:t>sensores NFC foram implementados.</a:t>
            </a:r>
            <a:endParaRPr lang="pt-BR" sz="2500" b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751" y="2107085"/>
            <a:ext cx="2802946" cy="463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56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Honeycomb</a:t>
            </a:r>
            <a:r>
              <a:rPr lang="pt-BR" sz="5400" dirty="0" smtClean="0"/>
              <a:t> 3.0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Favo de mel </a:t>
            </a:r>
            <a:r>
              <a:rPr lang="pt-BR" sz="2500" dirty="0" smtClean="0"/>
              <a:t>adoçado.</a:t>
            </a:r>
          </a:p>
          <a:p>
            <a:r>
              <a:rPr lang="pt-BR" sz="2500" dirty="0"/>
              <a:t>Houve uma otimização </a:t>
            </a:r>
            <a:r>
              <a:rPr lang="pt-BR" sz="2500" dirty="0" smtClean="0"/>
              <a:t>de interface </a:t>
            </a:r>
            <a:r>
              <a:rPr lang="pt-BR" sz="2500" dirty="0"/>
              <a:t>para </a:t>
            </a:r>
            <a:r>
              <a:rPr lang="pt-BR" sz="2500" dirty="0" err="1"/>
              <a:t>tablets</a:t>
            </a:r>
            <a:r>
              <a:rPr lang="pt-BR" sz="2500" dirty="0"/>
              <a:t>, que foi a febre em 2011. </a:t>
            </a:r>
            <a:endParaRPr lang="pt-BR" sz="2500" dirty="0" smtClean="0"/>
          </a:p>
          <a:p>
            <a:r>
              <a:rPr lang="pt-BR" sz="2500" dirty="0"/>
              <a:t>Houve uma integração com mais um serviço Google</a:t>
            </a:r>
            <a:r>
              <a:rPr lang="pt-BR" sz="2500" dirty="0" smtClean="0"/>
              <a:t>, o </a:t>
            </a:r>
            <a:r>
              <a:rPr lang="pt-BR" sz="2500" dirty="0"/>
              <a:t>Google Talk, que possibilitou os vídeos chats, também conhecidos como vídeos </a:t>
            </a:r>
            <a:r>
              <a:rPr lang="pt-BR" sz="2500" dirty="0" smtClean="0"/>
              <a:t>chamadas</a:t>
            </a:r>
          </a:p>
          <a:p>
            <a:endParaRPr lang="pt-BR" sz="2500" dirty="0" smtClean="0"/>
          </a:p>
          <a:p>
            <a:endParaRPr lang="pt-BR" sz="2500" b="1" dirty="0" smtClean="0"/>
          </a:p>
        </p:txBody>
      </p:sp>
    </p:spTree>
    <p:extLst>
      <p:ext uri="{BB962C8B-B14F-4D97-AF65-F5344CB8AC3E}">
        <p14:creationId xmlns:p14="http://schemas.microsoft.com/office/powerpoint/2010/main" val="72913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Honeycomb</a:t>
            </a:r>
            <a:r>
              <a:rPr lang="pt-BR" sz="5400" dirty="0" smtClean="0"/>
              <a:t> 3.0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endParaRPr lang="pt-BR" sz="2500" dirty="0" smtClean="0"/>
          </a:p>
          <a:p>
            <a:endParaRPr lang="pt-BR" sz="2500" b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00" y="765229"/>
            <a:ext cx="8550849" cy="532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0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Ice Cream </a:t>
            </a:r>
            <a:r>
              <a:rPr lang="pt-BR" sz="5400" dirty="0" err="1" smtClean="0"/>
              <a:t>Sandwich</a:t>
            </a:r>
            <a:r>
              <a:rPr lang="pt-BR" sz="5400" dirty="0" smtClean="0"/>
              <a:t> 4.0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4984730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Foi pensada para celulares e </a:t>
            </a:r>
            <a:r>
              <a:rPr lang="pt-BR" sz="2500" dirty="0" err="1" smtClean="0"/>
              <a:t>tablets</a:t>
            </a:r>
            <a:r>
              <a:rPr lang="pt-BR" sz="2500" dirty="0" smtClean="0"/>
              <a:t>.</a:t>
            </a:r>
          </a:p>
          <a:p>
            <a:r>
              <a:rPr lang="pt-BR" sz="2500" dirty="0" smtClean="0"/>
              <a:t>Uma novidade </a:t>
            </a:r>
            <a:r>
              <a:rPr lang="pt-BR" sz="2500" dirty="0"/>
              <a:t>desta versão foi o desbloqueio do aparelho através de reconhecimento facial</a:t>
            </a:r>
            <a:r>
              <a:rPr lang="pt-BR" sz="2500" dirty="0" smtClean="0"/>
              <a:t>.</a:t>
            </a:r>
          </a:p>
          <a:p>
            <a:endParaRPr lang="pt-BR" sz="2500" dirty="0" smtClean="0"/>
          </a:p>
          <a:p>
            <a:endParaRPr lang="pt-BR" sz="2500" b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3033" y="1929583"/>
            <a:ext cx="2918387" cy="479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4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/>
              <a:t>Jelly</a:t>
            </a:r>
            <a:r>
              <a:rPr lang="pt-BR" sz="5400" dirty="0"/>
              <a:t> </a:t>
            </a:r>
            <a:r>
              <a:rPr lang="pt-BR" sz="5400" dirty="0" err="1" smtClean="0"/>
              <a:t>Bean</a:t>
            </a:r>
            <a:r>
              <a:rPr lang="pt-BR" sz="5400" dirty="0" smtClean="0"/>
              <a:t> 4.1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5879271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Melhoramento </a:t>
            </a:r>
            <a:r>
              <a:rPr lang="pt-BR" sz="2500" dirty="0"/>
              <a:t>de desempenho no sistema de toque e </a:t>
            </a:r>
            <a:r>
              <a:rPr lang="pt-BR" sz="2500" dirty="0" smtClean="0"/>
              <a:t> a inclusão </a:t>
            </a:r>
            <a:r>
              <a:rPr lang="pt-BR" sz="2500" dirty="0"/>
              <a:t>do Google </a:t>
            </a:r>
            <a:r>
              <a:rPr lang="pt-BR" sz="2500" dirty="0" err="1"/>
              <a:t>Now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/>
              <a:t>A ideia do serviço é fazer previsões de suas necessidades antecipadamente</a:t>
            </a:r>
            <a:r>
              <a:rPr lang="pt-BR" sz="2500" dirty="0" smtClean="0"/>
              <a:t>. Sendo </a:t>
            </a:r>
            <a:r>
              <a:rPr lang="pt-BR" sz="2500" dirty="0"/>
              <a:t>considerados os primeiros passos para um assistente pessoal inteligente.</a:t>
            </a:r>
            <a:endParaRPr lang="pt-BR" sz="2500" dirty="0" smtClean="0"/>
          </a:p>
          <a:p>
            <a:endParaRPr lang="pt-BR" sz="2500" b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201" y="3191077"/>
            <a:ext cx="2179509" cy="34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0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KitKat 4.4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Fez </a:t>
            </a:r>
            <a:r>
              <a:rPr lang="pt-BR" sz="2500" dirty="0"/>
              <a:t>uma grandiosa campanha com a </a:t>
            </a:r>
            <a:r>
              <a:rPr lang="pt-BR" sz="2500" dirty="0" smtClean="0"/>
              <a:t>Nestlé.</a:t>
            </a:r>
          </a:p>
          <a:p>
            <a:r>
              <a:rPr lang="pt-BR" sz="2500" dirty="0"/>
              <a:t>Introduziu a barra de notificações transparente e o Google </a:t>
            </a:r>
            <a:r>
              <a:rPr lang="pt-BR" sz="2500" dirty="0" err="1"/>
              <a:t>Now</a:t>
            </a:r>
            <a:r>
              <a:rPr lang="pt-BR" sz="2500" dirty="0"/>
              <a:t> na </a:t>
            </a:r>
            <a:r>
              <a:rPr lang="pt-BR" sz="2500" dirty="0" smtClean="0"/>
              <a:t>tela inicial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/>
              <a:t>O sistema ficou mais simples, melhorando o desempenho e sendo possível sua instalação </a:t>
            </a:r>
            <a:r>
              <a:rPr lang="pt-BR" sz="2500" dirty="0" smtClean="0"/>
              <a:t>em aparelhos </a:t>
            </a:r>
            <a:r>
              <a:rPr lang="pt-BR" sz="2500" dirty="0"/>
              <a:t>mais antigos.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64902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Breve história do </a:t>
            </a:r>
            <a:r>
              <a:rPr lang="pt-BR" sz="5400" dirty="0" err="1" smtClean="0"/>
              <a:t>Android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A empresa enfrentou problemas financeiros até que a Google a comprou em 2005</a:t>
            </a:r>
            <a:r>
              <a:rPr lang="pt-BR" sz="2500" dirty="0" smtClean="0"/>
              <a:t>.</a:t>
            </a:r>
          </a:p>
          <a:p>
            <a:r>
              <a:rPr lang="pt-BR" sz="2500" dirty="0"/>
              <a:t>Foi </a:t>
            </a:r>
            <a:r>
              <a:rPr lang="pt-BR" sz="2500" dirty="0" smtClean="0"/>
              <a:t>a forma </a:t>
            </a:r>
            <a:r>
              <a:rPr lang="pt-BR" sz="2500" dirty="0"/>
              <a:t>da gigante entrar no mercado de dispositivos </a:t>
            </a:r>
            <a:r>
              <a:rPr lang="pt-BR" sz="2500" dirty="0" smtClean="0"/>
              <a:t>móveis</a:t>
            </a:r>
            <a:r>
              <a:rPr lang="pt-BR" sz="1600" dirty="0" smtClean="0"/>
              <a:t>. </a:t>
            </a:r>
          </a:p>
          <a:p>
            <a:r>
              <a:rPr lang="pt-BR" sz="2500" dirty="0"/>
              <a:t>Fundou a Open </a:t>
            </a:r>
            <a:r>
              <a:rPr lang="pt-BR" sz="2500" dirty="0" err="1"/>
              <a:t>Handset</a:t>
            </a:r>
            <a:r>
              <a:rPr lang="pt-BR" sz="2500" dirty="0"/>
              <a:t> </a:t>
            </a:r>
            <a:r>
              <a:rPr lang="pt-BR" sz="2500" dirty="0" smtClean="0"/>
              <a:t>Alliance</a:t>
            </a:r>
          </a:p>
          <a:p>
            <a:r>
              <a:rPr lang="pt-BR" sz="2500" dirty="0"/>
              <a:t>G</a:t>
            </a:r>
            <a:r>
              <a:rPr lang="pt-BR" sz="2500" dirty="0" smtClean="0"/>
              <a:t>oogle</a:t>
            </a:r>
            <a:r>
              <a:rPr lang="pt-BR" sz="2500" dirty="0"/>
              <a:t>, Motorola, HTC, Sony, Samsung, Sprint </a:t>
            </a:r>
            <a:r>
              <a:rPr lang="pt-BR" sz="2500" dirty="0" smtClean="0"/>
              <a:t>Nextel, entre outras.</a:t>
            </a:r>
          </a:p>
          <a:p>
            <a:r>
              <a:rPr lang="pt-BR" sz="2500" dirty="0" smtClean="0"/>
              <a:t>Com o objetivo </a:t>
            </a:r>
            <a:r>
              <a:rPr lang="pt-BR" sz="2500" dirty="0"/>
              <a:t>de gerenciar e evoluir a tecnologia móvel através de padrões abertos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52799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KitKat 4.4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359" y="2187788"/>
            <a:ext cx="7495935" cy="446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1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Lollipop</a:t>
            </a:r>
            <a:r>
              <a:rPr lang="pt-BR" sz="5400" dirty="0" smtClean="0"/>
              <a:t> 5.1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Foi introduzida uma nova linguagem de design em todo o </a:t>
            </a:r>
            <a:r>
              <a:rPr lang="pt-BR" sz="2500" dirty="0" err="1"/>
              <a:t>Android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Project </a:t>
            </a:r>
            <a:r>
              <a:rPr lang="pt-BR" sz="2500" dirty="0"/>
              <a:t>Material baseada inicialmente no Google </a:t>
            </a:r>
            <a:r>
              <a:rPr lang="pt-BR" sz="2500" dirty="0" err="1"/>
              <a:t>Now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A </a:t>
            </a:r>
            <a:r>
              <a:rPr lang="pt-BR" sz="2500" dirty="0"/>
              <a:t>implementação de aplicativos multitarefas foi redefinida e o sistema operacional foi preparado para sua expansão nos dispositivos </a:t>
            </a:r>
            <a:r>
              <a:rPr lang="pt-BR" sz="2500" dirty="0" err="1"/>
              <a:t>Wear</a:t>
            </a:r>
            <a:r>
              <a:rPr lang="pt-BR" sz="2500" dirty="0"/>
              <a:t>.</a:t>
            </a:r>
            <a:endParaRPr lang="pt-BR" sz="25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068" y="323757"/>
            <a:ext cx="2209992" cy="238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4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Marshmallow</a:t>
            </a:r>
            <a:r>
              <a:rPr lang="pt-BR" sz="5400" dirty="0" smtClean="0"/>
              <a:t> 6.0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3197771" cy="3120246"/>
          </a:xfrm>
        </p:spPr>
        <p:txBody>
          <a:bodyPr anchor="t">
            <a:normAutofit/>
          </a:bodyPr>
          <a:lstStyle/>
          <a:p>
            <a:r>
              <a:rPr lang="pt-BR" sz="2500" dirty="0"/>
              <a:t>A versão </a:t>
            </a:r>
            <a:r>
              <a:rPr lang="pt-BR" sz="2500" dirty="0" err="1"/>
              <a:t>Android</a:t>
            </a:r>
            <a:r>
              <a:rPr lang="pt-BR" sz="2500" dirty="0"/>
              <a:t> 6.0 veio com suporte para leitor </a:t>
            </a:r>
            <a:r>
              <a:rPr lang="pt-BR" sz="2500" dirty="0" smtClean="0"/>
              <a:t>de digitais </a:t>
            </a:r>
            <a:r>
              <a:rPr lang="pt-BR" sz="2500" dirty="0"/>
              <a:t>e modo de tela 4k.</a:t>
            </a:r>
            <a:endParaRPr lang="pt-BR" sz="25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794" y="2487801"/>
            <a:ext cx="4549534" cy="392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4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Nougat</a:t>
            </a:r>
            <a:r>
              <a:rPr lang="pt-BR" sz="5400" dirty="0" smtClean="0"/>
              <a:t> 7.0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Foi </a:t>
            </a:r>
            <a:r>
              <a:rPr lang="pt-BR" sz="2500" dirty="0"/>
              <a:t>dada atenção para a segurança nesta versão, o sistema operacional agora possui encriptação nativa</a:t>
            </a:r>
            <a:r>
              <a:rPr lang="pt-BR" sz="2500" dirty="0" smtClean="0"/>
              <a:t>.</a:t>
            </a:r>
          </a:p>
          <a:p>
            <a:r>
              <a:rPr lang="pt-BR" sz="2500" dirty="0" smtClean="0"/>
              <a:t> </a:t>
            </a:r>
            <a:r>
              <a:rPr lang="pt-BR" sz="2500" dirty="0"/>
              <a:t>O sistema também ganhou novos </a:t>
            </a:r>
            <a:r>
              <a:rPr lang="pt-BR" sz="2500" dirty="0" err="1"/>
              <a:t>emojis</a:t>
            </a:r>
            <a:r>
              <a:rPr lang="pt-BR" sz="2500" dirty="0"/>
              <a:t>. </a:t>
            </a:r>
            <a:endParaRPr lang="pt-BR" sz="2500" dirty="0" smtClean="0"/>
          </a:p>
          <a:p>
            <a:r>
              <a:rPr lang="pt-BR" sz="2500" dirty="0" smtClean="0"/>
              <a:t>Aqueles </a:t>
            </a:r>
            <a:r>
              <a:rPr lang="pt-BR" sz="2500" dirty="0"/>
              <a:t>desenhos que aparecem em comentários e que representam emoções. </a:t>
            </a:r>
            <a:endParaRPr lang="pt-BR" sz="2500" dirty="0" smtClean="0"/>
          </a:p>
          <a:p>
            <a:r>
              <a:rPr lang="pt-BR" sz="2500" dirty="0" smtClean="0"/>
              <a:t>Além </a:t>
            </a:r>
            <a:r>
              <a:rPr lang="pt-BR" sz="2500" dirty="0"/>
              <a:t>disso, temos agora um modo de realidade virtual.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114554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Nougat</a:t>
            </a:r>
            <a:r>
              <a:rPr lang="pt-BR" sz="5400" dirty="0" smtClean="0"/>
              <a:t> 7.0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231" y="2206642"/>
            <a:ext cx="2555094" cy="455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err="1" smtClean="0"/>
              <a:t>Oreo</a:t>
            </a:r>
            <a:r>
              <a:rPr lang="pt-BR" sz="5400" dirty="0" smtClean="0"/>
              <a:t> 8.0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4833554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Tempo de inicialização 2 vezes mais rápido em comparação com o </a:t>
            </a:r>
            <a:r>
              <a:rPr lang="pt-BR" sz="2400" dirty="0" err="1" smtClean="0"/>
              <a:t>Nougat</a:t>
            </a:r>
            <a:endParaRPr lang="pt-BR" sz="2400" dirty="0" smtClean="0"/>
          </a:p>
          <a:p>
            <a:r>
              <a:rPr lang="pt-BR" sz="2400" dirty="0"/>
              <a:t>Suporte para vários </a:t>
            </a:r>
            <a:r>
              <a:rPr lang="pt-BR" sz="2400" dirty="0" smtClean="0"/>
              <a:t>monitores</a:t>
            </a:r>
          </a:p>
          <a:p>
            <a:endParaRPr lang="pt-BR" sz="25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540" y="2285616"/>
            <a:ext cx="2608134" cy="456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6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Pie 9.0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4759674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O relógio foi movido para a esquerda da barra de </a:t>
            </a:r>
            <a:r>
              <a:rPr lang="pt-BR" sz="2400" dirty="0" smtClean="0"/>
              <a:t>notificação</a:t>
            </a:r>
          </a:p>
          <a:p>
            <a:r>
              <a:rPr lang="pt-BR" sz="2400" dirty="0"/>
              <a:t>Suporte para recortes de tela</a:t>
            </a:r>
            <a:r>
              <a:rPr lang="pt-BR" sz="2400" dirty="0" smtClean="0"/>
              <a:t>.</a:t>
            </a:r>
          </a:p>
          <a:p>
            <a:r>
              <a:rPr lang="pt-BR" sz="2500" dirty="0" smtClean="0"/>
              <a:t>Introduziu </a:t>
            </a:r>
            <a:r>
              <a:rPr lang="pt-BR" sz="2500" dirty="0"/>
              <a:t>uma navegação mais intuitiva e uma série de recursos voltados para a inteligência artificial.</a:t>
            </a:r>
            <a:endParaRPr lang="pt-BR" sz="25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605" y="623275"/>
            <a:ext cx="3177815" cy="568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1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10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simplificou seu sistema de nomenclatura, abandonando os nomes de doces e optando por números. </a:t>
            </a:r>
            <a:endParaRPr lang="pt-BR" sz="2400" dirty="0" smtClean="0"/>
          </a:p>
          <a:p>
            <a:r>
              <a:rPr lang="pt-BR" sz="2400" dirty="0" smtClean="0"/>
              <a:t>A </a:t>
            </a:r>
            <a:r>
              <a:rPr lang="pt-BR" sz="2400" dirty="0"/>
              <a:t>versão Q (que poderia ser de Quindim) refletiu a busca contínua por qualidade no sistema operacional</a:t>
            </a:r>
            <a:r>
              <a:rPr lang="pt-BR" sz="2400" dirty="0" smtClean="0"/>
              <a:t>.</a:t>
            </a:r>
          </a:p>
          <a:p>
            <a:r>
              <a:rPr lang="pt-BR" sz="2400" dirty="0" smtClean="0"/>
              <a:t>Milhares de novas tecnologias foram integradas ao projeto.</a:t>
            </a:r>
            <a:endParaRPr lang="pt-BR" sz="2500" dirty="0" smtClean="0"/>
          </a:p>
        </p:txBody>
      </p:sp>
      <p:sp>
        <p:nvSpPr>
          <p:cNvPr id="4" name="Retângulo 3"/>
          <p:cNvSpPr/>
          <p:nvPr/>
        </p:nvSpPr>
        <p:spPr>
          <a:xfrm>
            <a:off x="4867691" y="1368205"/>
            <a:ext cx="3355942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Aqui perdeu a graça dos nomes legais das versões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95284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11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Mantendo a simplicidade no nome, a versão 11 foi nomeada apenas com a letra "R" (que poderia ser de </a:t>
            </a:r>
            <a:r>
              <a:rPr lang="pt-BR" sz="2400" dirty="0" err="1"/>
              <a:t>Red</a:t>
            </a:r>
            <a:r>
              <a:rPr lang="pt-BR" sz="2400" dirty="0"/>
              <a:t> </a:t>
            </a:r>
            <a:r>
              <a:rPr lang="pt-BR" sz="2400" dirty="0" err="1"/>
              <a:t>Velvet</a:t>
            </a:r>
            <a:r>
              <a:rPr lang="pt-BR" sz="2400" dirty="0"/>
              <a:t>), mantendo os olhos dos usuários curiosos sobre a próxima letra e o que ela representaria.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192717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</a:t>
            </a:r>
            <a:r>
              <a:rPr lang="pt-BR" sz="5400" dirty="0" smtClean="0"/>
              <a:t>12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A versão 12 chegou apenas com o nome de </a:t>
            </a:r>
            <a:r>
              <a:rPr lang="pt-BR" sz="2400" dirty="0" err="1"/>
              <a:t>Android</a:t>
            </a:r>
            <a:r>
              <a:rPr lang="pt-BR" sz="2400" dirty="0"/>
              <a:t> 12, simplificando ainda mais a identificação das interações do sistema operacional.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258694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/>
              <a:t>O que é o </a:t>
            </a:r>
            <a:r>
              <a:rPr lang="pt-BR" sz="5400" dirty="0" err="1"/>
              <a:t>Android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969469"/>
            <a:ext cx="7239037" cy="312024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O </a:t>
            </a:r>
            <a:r>
              <a:rPr lang="pt-BR" sz="2500" dirty="0" err="1"/>
              <a:t>Android</a:t>
            </a:r>
            <a:r>
              <a:rPr lang="pt-BR" sz="2500" dirty="0"/>
              <a:t> é um sistema operacional para dispositivos móveis, baseado em </a:t>
            </a:r>
            <a:r>
              <a:rPr lang="pt-BR" sz="2500" dirty="0" smtClean="0"/>
              <a:t>uma plataforma </a:t>
            </a:r>
            <a:r>
              <a:rPr lang="pt-BR" sz="2500" dirty="0"/>
              <a:t>de código aberto sob a licença Apache. </a:t>
            </a:r>
            <a:endParaRPr lang="pt-BR" sz="2500" dirty="0" smtClean="0"/>
          </a:p>
          <a:p>
            <a:r>
              <a:rPr lang="pt-BR" sz="2500" dirty="0"/>
              <a:t>Como ele é baseado em uma plataforma de código aberto, a linguagem utilizada </a:t>
            </a:r>
            <a:r>
              <a:rPr lang="pt-BR" sz="2500" dirty="0" smtClean="0"/>
              <a:t>para desenvolver </a:t>
            </a:r>
            <a:r>
              <a:rPr lang="pt-BR" sz="2500" dirty="0"/>
              <a:t>o </a:t>
            </a:r>
            <a:r>
              <a:rPr lang="pt-BR" sz="2500" dirty="0" err="1"/>
              <a:t>Android</a:t>
            </a:r>
            <a:r>
              <a:rPr lang="pt-BR" sz="2500" dirty="0"/>
              <a:t> é o </a:t>
            </a:r>
            <a:r>
              <a:rPr lang="pt-BR" sz="2500" dirty="0" smtClean="0"/>
              <a:t>Java.</a:t>
            </a:r>
          </a:p>
          <a:p>
            <a:r>
              <a:rPr lang="pt-BR" sz="2500" dirty="0" smtClean="0"/>
              <a:t>CURIOSIDADE: O </a:t>
            </a:r>
            <a:r>
              <a:rPr lang="pt-BR" sz="2500" dirty="0"/>
              <a:t>sistema possui aproximadamente 12 milhões de linhas de código, sendo </a:t>
            </a:r>
            <a:r>
              <a:rPr lang="pt-BR" sz="2500" dirty="0" smtClean="0"/>
              <a:t>3 milhões </a:t>
            </a:r>
            <a:r>
              <a:rPr lang="pt-BR" sz="2500" dirty="0"/>
              <a:t>em XML; 2.8 milhões em C; 2.1 milhões em Java; e 1.75 milhões </a:t>
            </a:r>
            <a:r>
              <a:rPr lang="pt-BR" sz="2500" dirty="0" smtClean="0"/>
              <a:t>em C</a:t>
            </a:r>
            <a:r>
              <a:rPr lang="pt-BR" sz="2500" dirty="0"/>
              <a:t>++. Mas você não precisa aprender tudo isto para desenvolver aplicações </a:t>
            </a:r>
            <a:r>
              <a:rPr lang="pt-BR" sz="2500" dirty="0" smtClean="0"/>
              <a:t>para o </a:t>
            </a:r>
            <a:r>
              <a:rPr lang="pt-BR" sz="2500" dirty="0"/>
              <a:t>sistema.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223301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err="1"/>
              <a:t>Android</a:t>
            </a:r>
            <a:r>
              <a:rPr lang="pt-BR" sz="5400" dirty="0"/>
              <a:t> 13 - </a:t>
            </a:r>
            <a:r>
              <a:rPr lang="pt-BR" sz="5400" dirty="0" err="1"/>
              <a:t>Tiramisu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Com a versão </a:t>
            </a:r>
            <a:r>
              <a:rPr lang="pt-BR" sz="2400" dirty="0" err="1"/>
              <a:t>Tiramisu</a:t>
            </a:r>
            <a:r>
              <a:rPr lang="pt-BR" sz="2400" dirty="0"/>
              <a:t>, o </a:t>
            </a:r>
            <a:r>
              <a:rPr lang="pt-BR" sz="2400" dirty="0" err="1"/>
              <a:t>Android</a:t>
            </a:r>
            <a:r>
              <a:rPr lang="pt-BR" sz="2400" dirty="0"/>
              <a:t> voltou a adotar nomes de sobremesas elegantes, trazendo talvez um toque italiano ao seu repertório.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35797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en-US" sz="5400" dirty="0"/>
              <a:t>Android 14 - Upside Down Cake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A versão </a:t>
            </a:r>
            <a:r>
              <a:rPr lang="pt-BR" sz="2400" dirty="0" err="1"/>
              <a:t>Upside</a:t>
            </a:r>
            <a:r>
              <a:rPr lang="pt-BR" sz="2400" dirty="0"/>
              <a:t> Down </a:t>
            </a:r>
            <a:r>
              <a:rPr lang="pt-BR" sz="2400" dirty="0" err="1"/>
              <a:t>Cake</a:t>
            </a:r>
            <a:r>
              <a:rPr lang="pt-BR" sz="2400" dirty="0"/>
              <a:t> pode sugerir uma virada inesperada ou melhorias significativas, refletindo a constante evolução do sistema operacional.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99648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it-IT" sz="5400" dirty="0"/>
              <a:t>Android 15 - Vanilla Ice Cream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1" y="2969469"/>
            <a:ext cx="7199682" cy="3120246"/>
          </a:xfrm>
        </p:spPr>
        <p:txBody>
          <a:bodyPr anchor="t">
            <a:normAutofit/>
          </a:bodyPr>
          <a:lstStyle/>
          <a:p>
            <a:r>
              <a:rPr lang="pt-BR" sz="2400" dirty="0"/>
              <a:t>Lançamento: </a:t>
            </a:r>
            <a:r>
              <a:rPr lang="pt-BR" sz="2400" dirty="0" err="1" smtClean="0"/>
              <a:t>Fev</a:t>
            </a:r>
            <a:r>
              <a:rPr lang="pt-BR" sz="2400" dirty="0" smtClean="0"/>
              <a:t> versão beta. </a:t>
            </a:r>
            <a:r>
              <a:rPr lang="pt-BR" sz="2400" dirty="0" err="1" smtClean="0"/>
              <a:t>Ago</a:t>
            </a:r>
            <a:r>
              <a:rPr lang="pt-BR" sz="2400" dirty="0" smtClean="0"/>
              <a:t> distribuição em massa (esperado).</a:t>
            </a:r>
          </a:p>
          <a:p>
            <a:r>
              <a:rPr lang="pt-BR" sz="2500" dirty="0"/>
              <a:t>A última </a:t>
            </a:r>
            <a:r>
              <a:rPr lang="pt-BR" sz="2500" dirty="0" smtClean="0"/>
              <a:t>versão </a:t>
            </a:r>
            <a:r>
              <a:rPr lang="pt-BR" sz="2500" dirty="0"/>
              <a:t>será lançada em 2024 e tem o codinome </a:t>
            </a:r>
            <a:r>
              <a:rPr lang="pt-BR" sz="2500" dirty="0" err="1"/>
              <a:t>Vanilla</a:t>
            </a:r>
            <a:r>
              <a:rPr lang="pt-BR" sz="2500" dirty="0"/>
              <a:t> Ice Cream, seguindo a série com um sabor clássico e atemporal, indicando talvez uma estabilidade e refinamento no sistema.</a:t>
            </a:r>
            <a:endParaRPr lang="pt-BR" sz="2500" dirty="0" smtClean="0"/>
          </a:p>
        </p:txBody>
      </p:sp>
    </p:spTree>
    <p:extLst>
      <p:ext uri="{BB962C8B-B14F-4D97-AF65-F5344CB8AC3E}">
        <p14:creationId xmlns:p14="http://schemas.microsoft.com/office/powerpoint/2010/main" val="97963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it-IT" sz="5400" dirty="0" smtClean="0"/>
              <a:t>Os mascotes</a:t>
            </a:r>
            <a:endParaRPr lang="it-IT" sz="5400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28650" y="2403835"/>
            <a:ext cx="7886700" cy="3773128"/>
          </a:xfrm>
        </p:spPr>
        <p:txBody>
          <a:bodyPr/>
          <a:lstStyle/>
          <a:p>
            <a:r>
              <a:rPr lang="pt-BR" dirty="0" smtClean="0"/>
              <a:t>O legal de cada versão é que possui um mascote distinto.</a:t>
            </a:r>
          </a:p>
          <a:p>
            <a:r>
              <a:rPr lang="pt-BR" dirty="0" smtClean="0"/>
              <a:t>Todos fazem referência ao nome da sua versão (exceto as versões sem nome de doces (</a:t>
            </a:r>
            <a:r>
              <a:rPr lang="pt-BR" smtClean="0"/>
              <a:t>tristes versões)).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339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81EA652-8C6A-4E69-BEB9-1708094745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7594144" cy="1618489"/>
          </a:xfrm>
        </p:spPr>
        <p:txBody>
          <a:bodyPr anchor="ctr">
            <a:normAutofit/>
          </a:bodyPr>
          <a:lstStyle/>
          <a:p>
            <a:r>
              <a:rPr lang="it-IT" sz="5400" dirty="0" smtClean="0"/>
              <a:t>Os mascotes</a:t>
            </a:r>
            <a:endParaRPr lang="it-IT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704" y="164969"/>
            <a:ext cx="8924041" cy="669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8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1063262" y="2830881"/>
            <a:ext cx="8520600" cy="319413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Ambiente de desenvolvimento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628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/>
              <a:t>IDE oficial para desenvolvimento de apps Android</a:t>
            </a:r>
            <a:endParaRPr/>
          </a:p>
          <a:p>
            <a:r>
              <a:rPr lang="en"/>
              <a:t>Baseada no IntelliJ IDEA (da empresa JetBrains)</a:t>
            </a:r>
            <a:endParaRPr/>
          </a:p>
          <a:p>
            <a:r>
              <a:rPr lang="en" u="sng">
                <a:solidFill>
                  <a:schemeClr val="hlink"/>
                </a:solidFill>
                <a:hlinkClick r:id="rId3"/>
              </a:rPr>
              <a:t>https://developer.android.com/studio</a:t>
            </a:r>
            <a:endParaRPr sz="1500"/>
          </a:p>
        </p:txBody>
      </p:sp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623400" y="751077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Android Studio</a:t>
            </a:r>
            <a:endParaRPr dirty="0"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951" y="1121500"/>
            <a:ext cx="4724675" cy="9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/>
        </p:nvSpPr>
        <p:spPr>
          <a:xfrm>
            <a:off x="741446" y="4936067"/>
            <a:ext cx="308247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https://developer.android.com/studio</a:t>
            </a:r>
            <a:endParaRPr dirty="0"/>
          </a:p>
        </p:txBody>
      </p:sp>
      <p:sp>
        <p:nvSpPr>
          <p:cNvPr id="7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5595" y="3335867"/>
            <a:ext cx="4934155" cy="34767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61457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800215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Android Studio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>
            <a:off x="623400" y="1719016"/>
            <a:ext cx="7631252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 instalação do Android Studio inclui várias coisas importantes: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Android </a:t>
            </a:r>
            <a:r>
              <a:rPr lang="en" b="1" dirty="0"/>
              <a:t>Emulator</a:t>
            </a:r>
            <a:endParaRPr b="1" dirty="0"/>
          </a:p>
          <a:p>
            <a:pPr lvl="1">
              <a:spcBef>
                <a:spcPts val="0"/>
              </a:spcBef>
            </a:pPr>
            <a:r>
              <a:rPr lang="en" sz="1800" dirty="0"/>
              <a:t>Intel x86 Emulator Accelerator (HAXM installer)</a:t>
            </a:r>
            <a:endParaRPr sz="1800" dirty="0"/>
          </a:p>
          <a:p>
            <a:r>
              <a:rPr lang="en" b="1" dirty="0"/>
              <a:t>Google Play Services</a:t>
            </a:r>
            <a:r>
              <a:rPr lang="en" dirty="0"/>
              <a:t> (APIs de mapas, Google Play etc.)</a:t>
            </a:r>
            <a:endParaRPr sz="1800" dirty="0"/>
          </a:p>
          <a:p>
            <a:r>
              <a:rPr lang="en" dirty="0"/>
              <a:t>Android SDK </a:t>
            </a:r>
            <a:r>
              <a:rPr lang="en" b="1" dirty="0"/>
              <a:t>build tools</a:t>
            </a:r>
            <a:r>
              <a:rPr lang="en" dirty="0"/>
              <a:t> (ex.: dx, para convertex .class para .dex)</a:t>
            </a:r>
            <a:endParaRPr dirty="0"/>
          </a:p>
          <a:p>
            <a:r>
              <a:rPr lang="en" dirty="0"/>
              <a:t>Android SDK </a:t>
            </a:r>
            <a:r>
              <a:rPr lang="en" b="1" dirty="0"/>
              <a:t>Platform-tools</a:t>
            </a:r>
            <a:r>
              <a:rPr lang="en" dirty="0"/>
              <a:t> (ex.: adb, que gerencia dispositivos)</a:t>
            </a:r>
            <a:endParaRPr dirty="0"/>
          </a:p>
          <a:p>
            <a:r>
              <a:rPr lang="en" dirty="0"/>
              <a:t>Android SDK </a:t>
            </a:r>
            <a:r>
              <a:rPr lang="en" b="1" dirty="0"/>
              <a:t>Tools</a:t>
            </a:r>
            <a:r>
              <a:rPr lang="en" dirty="0"/>
              <a:t> (ex.: ddms, para debugging)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2863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>
            <a:spLocks noGrp="1"/>
          </p:cNvSpPr>
          <p:nvPr>
            <p:ph type="title"/>
          </p:nvPr>
        </p:nvSpPr>
        <p:spPr>
          <a:xfrm>
            <a:off x="762637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Android SDK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Google Shape;187;p31"/>
          <p:cNvSpPr txBox="1">
            <a:spLocks noGrp="1"/>
          </p:cNvSpPr>
          <p:nvPr>
            <p:ph type="body" idx="1"/>
          </p:nvPr>
        </p:nvSpPr>
        <p:spPr>
          <a:xfrm>
            <a:off x="762636" y="2009725"/>
            <a:ext cx="7755063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Clr>
                <a:schemeClr val="dk2"/>
              </a:buClr>
              <a:buSzPts val="1100"/>
              <a:buNone/>
            </a:pPr>
            <a:r>
              <a:rPr lang="en" dirty="0"/>
              <a:t>Acesse </a:t>
            </a:r>
            <a:r>
              <a:rPr lang="en" b="1" dirty="0"/>
              <a:t>Tools -&gt; SDK Manager</a:t>
            </a:r>
            <a:r>
              <a:rPr lang="en" dirty="0"/>
              <a:t> para verificar o que foi instalado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Diretório de instalação: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Windows: C:\Users\</a:t>
            </a:r>
            <a:r>
              <a:rPr lang="en" b="1" dirty="0"/>
              <a:t>USUARIO</a:t>
            </a:r>
            <a:r>
              <a:rPr lang="en" dirty="0"/>
              <a:t>\AppData\Local\Android\Sdk</a:t>
            </a:r>
            <a:endParaRPr dirty="0"/>
          </a:p>
          <a:p>
            <a:r>
              <a:rPr lang="en" dirty="0"/>
              <a:t>Linux: /home/</a:t>
            </a:r>
            <a:r>
              <a:rPr lang="en" b="1" dirty="0"/>
              <a:t>USUARIO</a:t>
            </a:r>
            <a:r>
              <a:rPr lang="en" dirty="0"/>
              <a:t>/Android/sdk</a:t>
            </a:r>
            <a:endParaRPr dirty="0"/>
          </a:p>
          <a:p>
            <a:r>
              <a:rPr lang="en" dirty="0"/>
              <a:t>macOS: /Users/</a:t>
            </a:r>
            <a:r>
              <a:rPr lang="en" b="1" dirty="0"/>
              <a:t>USUARIO</a:t>
            </a:r>
            <a:r>
              <a:rPr lang="en" dirty="0"/>
              <a:t>/Library/Android/sdk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52967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title"/>
          </p:nvPr>
        </p:nvSpPr>
        <p:spPr>
          <a:xfrm>
            <a:off x="623400" y="693100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Android Virtual Devices (AVDs)</a:t>
            </a:r>
            <a:endParaRPr dirty="0"/>
          </a:p>
        </p:txBody>
      </p:sp>
      <p:sp>
        <p:nvSpPr>
          <p:cNvPr id="194" name="Google Shape;194;p32"/>
          <p:cNvSpPr txBox="1">
            <a:spLocks noGrp="1"/>
          </p:cNvSpPr>
          <p:nvPr>
            <p:ph type="body" idx="1"/>
          </p:nvPr>
        </p:nvSpPr>
        <p:spPr>
          <a:xfrm>
            <a:off x="623400" y="1386325"/>
            <a:ext cx="5113524" cy="4039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São dispositivos emulados pelo seu computador através do Android Emulator.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AVDs são configurações do emulador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Quanta memória?</a:t>
            </a:r>
            <a:endParaRPr dirty="0"/>
          </a:p>
          <a:p>
            <a:r>
              <a:rPr lang="en" dirty="0"/>
              <a:t>Qual o tamanho da tela?</a:t>
            </a:r>
            <a:endParaRPr dirty="0"/>
          </a:p>
          <a:p>
            <a:r>
              <a:rPr lang="en" dirty="0"/>
              <a:t>Qual o processador? (Intel x86 ou ARM?)</a:t>
            </a:r>
            <a:endParaRPr dirty="0"/>
          </a:p>
          <a:p>
            <a:r>
              <a:rPr lang="en" dirty="0"/>
              <a:t>Qual a versão do Android? (imagem)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Tools &gt; AVD Manager</a:t>
            </a:r>
            <a:endParaRPr dirty="0"/>
          </a:p>
        </p:txBody>
      </p:sp>
      <p:sp>
        <p:nvSpPr>
          <p:cNvPr id="5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9504" y="1621339"/>
            <a:ext cx="3164496" cy="5143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9290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964504" y="757429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Usuários de smartphones </a:t>
            </a:r>
            <a:r>
              <a:rPr lang="en" dirty="0">
                <a:solidFill>
                  <a:schemeClr val="lt2"/>
                </a:solidFill>
              </a:rPr>
              <a:t>(2023)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3813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74" name="Google Shape;74;p15"/>
          <p:cNvSpPr txBox="1"/>
          <p:nvPr/>
        </p:nvSpPr>
        <p:spPr>
          <a:xfrm>
            <a:off x="964504" y="5459324"/>
            <a:ext cx="7695616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3"/>
              </a:rPr>
              <a:t>https://www.bankmycell.com/blog/how-many-phones-are-in-the-world</a:t>
            </a:r>
            <a:endParaRPr dirty="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3115" y="1550285"/>
            <a:ext cx="6087658" cy="387583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7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>
            <a:spLocks noGrp="1"/>
          </p:cNvSpPr>
          <p:nvPr>
            <p:ph type="title"/>
          </p:nvPr>
        </p:nvSpPr>
        <p:spPr>
          <a:xfrm>
            <a:off x="800215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Genymotion</a:t>
            </a:r>
            <a:endParaRPr dirty="0"/>
          </a:p>
        </p:txBody>
      </p:sp>
      <p:sp>
        <p:nvSpPr>
          <p:cNvPr id="201" name="Google Shape;201;p33"/>
          <p:cNvSpPr txBox="1">
            <a:spLocks noGrp="1"/>
          </p:cNvSpPr>
          <p:nvPr>
            <p:ph type="body" idx="1"/>
          </p:nvPr>
        </p:nvSpPr>
        <p:spPr>
          <a:xfrm>
            <a:off x="800215" y="2009725"/>
            <a:ext cx="7466964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Genymotion é um emulador alternativo, geralmente mais </a:t>
            </a:r>
            <a:r>
              <a:rPr lang="en" dirty="0" smtClean="0"/>
              <a:t>rápido.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pt-BR" dirty="0">
                <a:hlinkClick r:id="rId3"/>
              </a:rPr>
              <a:t>https://www.genymotion.com</a:t>
            </a:r>
            <a:r>
              <a:rPr lang="pt-BR" dirty="0" smtClean="0">
                <a:hlinkClick r:id="rId3"/>
              </a:rPr>
              <a:t>/</a:t>
            </a:r>
            <a:endParaRPr lang="pt-BR" dirty="0" smtClean="0"/>
          </a:p>
          <a:p>
            <a:pPr marL="0" indent="0"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6373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>
            <a:spLocks noGrp="1"/>
          </p:cNvSpPr>
          <p:nvPr>
            <p:ph type="title"/>
          </p:nvPr>
        </p:nvSpPr>
        <p:spPr>
          <a:xfrm>
            <a:off x="623400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Uso de dispositivo real</a:t>
            </a:r>
            <a:endParaRPr dirty="0"/>
          </a:p>
        </p:txBody>
      </p:sp>
      <p:sp>
        <p:nvSpPr>
          <p:cNvPr id="207" name="Google Shape;207;p34"/>
          <p:cNvSpPr txBox="1">
            <a:spLocks noGrp="1"/>
          </p:cNvSpPr>
          <p:nvPr>
            <p:ph type="body" idx="1"/>
          </p:nvPr>
        </p:nvSpPr>
        <p:spPr>
          <a:xfrm>
            <a:off x="481330" y="2009725"/>
            <a:ext cx="7998791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57200"/>
            <a:r>
              <a:rPr lang="en" dirty="0"/>
              <a:t>O processo de emulação é muito lento em computadores sem suporte a aceleração via hardware</a:t>
            </a:r>
            <a:endParaRPr dirty="0"/>
          </a:p>
          <a:p>
            <a:pPr indent="-457200">
              <a:spcBef>
                <a:spcPts val="1600"/>
              </a:spcBef>
            </a:pPr>
            <a:r>
              <a:rPr lang="en" dirty="0"/>
              <a:t>Sugestão: usar um dispositivo real, conectado à porta USB do computador</a:t>
            </a:r>
            <a:endParaRPr dirty="0"/>
          </a:p>
          <a:p>
            <a:pPr indent="-457200">
              <a:spcBef>
                <a:spcPts val="1600"/>
              </a:spcBef>
            </a:pPr>
            <a:r>
              <a:rPr lang="en" dirty="0"/>
              <a:t>Se quiser ver a tela do celular no computador, sugere-se usar o software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Vysor</a:t>
            </a:r>
            <a:endParaRPr dirty="0"/>
          </a:p>
          <a:p>
            <a:pPr indent="-457200">
              <a:spcBef>
                <a:spcPts val="1600"/>
              </a:spcBef>
              <a:spcAft>
                <a:spcPts val="1600"/>
              </a:spcAft>
            </a:pPr>
            <a:r>
              <a:rPr lang="en" dirty="0"/>
              <a:t>(alternativa: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Wormhole</a:t>
            </a:r>
            <a:r>
              <a:rPr lang="en" dirty="0"/>
              <a:t>)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790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>
            <a:spLocks noGrp="1"/>
          </p:cNvSpPr>
          <p:nvPr>
            <p:ph type="title"/>
          </p:nvPr>
        </p:nvSpPr>
        <p:spPr>
          <a:xfrm>
            <a:off x="311700" y="-125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Uso de dispositivo real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Google Shape;212;p35"/>
          <p:cNvSpPr txBox="1">
            <a:spLocks noGrp="1"/>
          </p:cNvSpPr>
          <p:nvPr>
            <p:ph type="body" idx="1"/>
          </p:nvPr>
        </p:nvSpPr>
        <p:spPr>
          <a:xfrm>
            <a:off x="311700" y="623275"/>
            <a:ext cx="8256103" cy="4802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No seu celular, abra o app Configurações e selecione Sobre o telefone (ou algo similar). Em alguns casos está dentro de Sistema.</a:t>
            </a:r>
            <a:endParaRPr dirty="0"/>
          </a:p>
          <a:p>
            <a:r>
              <a:rPr lang="en" dirty="0"/>
              <a:t>Role até o Build number e toque nele 7 vezes até aparecer a mensagem de que o modo desenvolvedor foi ativado.</a:t>
            </a:r>
            <a:endParaRPr dirty="0"/>
          </a:p>
          <a:p>
            <a:r>
              <a:rPr lang="en" dirty="0"/>
              <a:t>Volte e acesse a nova opção Opções de Desenvolvedor. Ative depuração USB.</a:t>
            </a:r>
            <a:endParaRPr dirty="0"/>
          </a:p>
          <a:p>
            <a:r>
              <a:rPr lang="en" dirty="0"/>
              <a:t>No computador, reinicie o </a:t>
            </a:r>
            <a:r>
              <a:rPr lang="en" dirty="0" smtClean="0"/>
              <a:t>adb - </a:t>
            </a:r>
            <a:r>
              <a:rPr lang="pt-BR" dirty="0" err="1"/>
              <a:t>Android</a:t>
            </a:r>
            <a:r>
              <a:rPr lang="pt-BR" dirty="0"/>
              <a:t> Debug Bridge</a:t>
            </a:r>
            <a:r>
              <a:rPr lang="en" dirty="0" smtClean="0"/>
              <a:t> </a:t>
            </a:r>
            <a:r>
              <a:rPr lang="en" dirty="0"/>
              <a:t>(dependendo de sua configuração, você pode precisar rodar os comandos de dentro de $ANDROID_SDK/platform-tools)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adb kill-server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adb start-server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adb devices    # para listar os dispositivos</a:t>
            </a:r>
            <a:endParaRPr dirty="0"/>
          </a:p>
          <a:p>
            <a:r>
              <a:rPr lang="en" sz="2400" dirty="0"/>
              <a:t>Em alguns casos você precisará </a:t>
            </a:r>
            <a:r>
              <a:rPr lang="en" sz="2400" u="sng" dirty="0">
                <a:solidFill>
                  <a:schemeClr val="hlink"/>
                </a:solidFill>
                <a:hlinkClick r:id="rId3"/>
              </a:rPr>
              <a:t>instalar um driver USB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614228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>
            <a:spLocks noGrp="1"/>
          </p:cNvSpPr>
          <p:nvPr>
            <p:ph type="title"/>
          </p:nvPr>
        </p:nvSpPr>
        <p:spPr>
          <a:xfrm>
            <a:off x="623400" y="72325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 smtClean="0"/>
              <a:t>Referências bibliográficas</a:t>
            </a:r>
            <a:endParaRPr dirty="0"/>
          </a:p>
        </p:txBody>
      </p:sp>
      <p:sp>
        <p:nvSpPr>
          <p:cNvPr id="207" name="Google Shape;207;p34"/>
          <p:cNvSpPr txBox="1">
            <a:spLocks noGrp="1"/>
          </p:cNvSpPr>
          <p:nvPr>
            <p:ph type="body" idx="1"/>
          </p:nvPr>
        </p:nvSpPr>
        <p:spPr>
          <a:xfrm>
            <a:off x="481330" y="2009725"/>
            <a:ext cx="7998791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57200"/>
            <a:r>
              <a:rPr lang="pt-BR" dirty="0">
                <a:hlinkClick r:id="rId3"/>
              </a:rPr>
              <a:t>https://sisacad.educacao.pe.gov.br/bibliotecavirtual/bibliotecavirtual/texto/Caderno_DES._SIST._-_Introducao_a_Programacao_para_dispositivos_moveis_(2018.2)_(3).</a:t>
            </a:r>
            <a:r>
              <a:rPr lang="pt-BR" dirty="0" smtClean="0">
                <a:hlinkClick r:id="rId3"/>
              </a:rPr>
              <a:t>pdf</a:t>
            </a:r>
            <a:endParaRPr lang="pt-BR" dirty="0" smtClean="0"/>
          </a:p>
          <a:p>
            <a:pPr indent="-457200"/>
            <a:r>
              <a:rPr lang="pt-BR" dirty="0">
                <a:hlinkClick r:id="rId4"/>
              </a:rPr>
              <a:t>https://</a:t>
            </a:r>
            <a:r>
              <a:rPr lang="pt-BR" dirty="0" smtClean="0">
                <a:hlinkClick r:id="rId4"/>
              </a:rPr>
              <a:t>www.oficinadanet.com.br/android/52383-todas-versoes-android</a:t>
            </a:r>
            <a:endParaRPr lang="pt-BR" dirty="0" smtClean="0"/>
          </a:p>
          <a:p>
            <a:pPr indent="-457200"/>
            <a:r>
              <a:rPr lang="pt-BR" dirty="0"/>
              <a:t>https://pt.wikipedia.org/wiki/Hist%C3%B3rico_de_vers%C3%B5es_do_Android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607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725059" y="892994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Número de usuários de sistemas mobile</a:t>
            </a:r>
            <a:endParaRPr dirty="0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l="18420" t="20280" r="18211"/>
          <a:stretch/>
        </p:blipFill>
        <p:spPr>
          <a:xfrm>
            <a:off x="4464469" y="1959867"/>
            <a:ext cx="4316301" cy="31815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762665" y="1786113"/>
            <a:ext cx="3813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dirty="0"/>
          </a:p>
          <a:p>
            <a:pPr marL="0" indent="0">
              <a:spcBef>
                <a:spcPts val="1600"/>
              </a:spcBef>
              <a:buNone/>
            </a:pP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Android é o sistema operacional mobile com mais usuários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Os dados ao lado são de 2023</a:t>
            </a:r>
            <a:endParaRPr dirty="0"/>
          </a:p>
        </p:txBody>
      </p:sp>
      <p:sp>
        <p:nvSpPr>
          <p:cNvPr id="83" name="Google Shape;83;p16"/>
          <p:cNvSpPr txBox="1"/>
          <p:nvPr/>
        </p:nvSpPr>
        <p:spPr>
          <a:xfrm>
            <a:off x="977030" y="5569253"/>
            <a:ext cx="890142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https://www.bankmycell.com/blog/android-vs-apple-market-share/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145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1063262" y="899583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Dispositivos</a:t>
            </a:r>
            <a:endParaRPr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963053" y="2012999"/>
            <a:ext cx="7291599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Android está disponível em smartphones e tablets, mas também em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TVs</a:t>
            </a:r>
            <a:endParaRPr dirty="0"/>
          </a:p>
          <a:p>
            <a:r>
              <a:rPr lang="en" dirty="0"/>
              <a:t>câmeras</a:t>
            </a:r>
            <a:endParaRPr dirty="0"/>
          </a:p>
          <a:p>
            <a:r>
              <a:rPr lang="en" dirty="0"/>
              <a:t>carros</a:t>
            </a:r>
            <a:endParaRPr dirty="0"/>
          </a:p>
          <a:p>
            <a:r>
              <a:rPr lang="en" dirty="0"/>
              <a:t>smart watches</a:t>
            </a:r>
            <a:endParaRPr dirty="0"/>
          </a:p>
          <a:p>
            <a:r>
              <a:rPr lang="en" dirty="0"/>
              <a:t>…</a:t>
            </a:r>
            <a:endParaRPr dirty="0"/>
          </a:p>
        </p:txBody>
      </p:sp>
      <p:sp>
        <p:nvSpPr>
          <p:cNvPr id="4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623403" y="731621"/>
            <a:ext cx="8520600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Lojas</a:t>
            </a:r>
            <a:endParaRPr dirty="0"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623403" y="1719015"/>
            <a:ext cx="3736800" cy="430406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Google Play é a principal loja de aplicativos para Android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Existem outras: 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Amazon Appstore</a:t>
            </a:r>
            <a:endParaRPr dirty="0"/>
          </a:p>
          <a:p>
            <a:r>
              <a:rPr lang="en" dirty="0"/>
              <a:t>Samsung Galaxy Store</a:t>
            </a:r>
            <a:endParaRPr dirty="0"/>
          </a:p>
          <a:p>
            <a:r>
              <a:rPr lang="en" dirty="0"/>
              <a:t>…</a:t>
            </a:r>
            <a:endParaRPr dirty="0"/>
          </a:p>
        </p:txBody>
      </p:sp>
      <p:sp>
        <p:nvSpPr>
          <p:cNvPr id="7" name="Right Triangle 9">
            <a:extLst>
              <a:ext uri="{FF2B5EF4-FFF2-40B4-BE49-F238E27FC236}">
                <a16:creationId xmlns="" xmlns:a16="http://schemas.microsoft.com/office/drawing/2014/main" id="{5298780A-33B9-4EA2-8F67-DE68AD628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1">
            <a:extLst>
              <a:ext uri="{FF2B5EF4-FFF2-40B4-BE49-F238E27FC236}">
                <a16:creationId xmlns="" xmlns:a16="http://schemas.microsoft.com/office/drawing/2014/main" id="{7F488E8B-4E1E-4402-8935-D4E6C02615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625" y="193575"/>
            <a:ext cx="5143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9066" y="857250"/>
            <a:ext cx="2244937" cy="39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6627" y="4021875"/>
            <a:ext cx="5297376" cy="2798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12700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1558</TotalTime>
  <Words>2406</Words>
  <Application>Microsoft Office PowerPoint</Application>
  <PresentationFormat>Apresentação na tela (4:3)</PresentationFormat>
  <Paragraphs>234</Paragraphs>
  <Slides>63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63</vt:i4>
      </vt:variant>
    </vt:vector>
  </HeadingPairs>
  <TitlesOfParts>
    <vt:vector size="67" baseType="lpstr">
      <vt:lpstr>Arial</vt:lpstr>
      <vt:lpstr>Calibri</vt:lpstr>
      <vt:lpstr>Calibri Light</vt:lpstr>
      <vt:lpstr>Tema do Office</vt:lpstr>
      <vt:lpstr>TECNOLOGIAS MÓVEIS E HÍBRIDAS</vt:lpstr>
      <vt:lpstr>Breve história do Android</vt:lpstr>
      <vt:lpstr>Breve história do Android</vt:lpstr>
      <vt:lpstr>Breve história do Android</vt:lpstr>
      <vt:lpstr>O que é o Android</vt:lpstr>
      <vt:lpstr>Usuários de smartphones (2023)</vt:lpstr>
      <vt:lpstr>Número de usuários de sistemas mobile</vt:lpstr>
      <vt:lpstr>Dispositivos</vt:lpstr>
      <vt:lpstr>Lojas</vt:lpstr>
      <vt:lpstr>Arquitetura do Android</vt:lpstr>
      <vt:lpstr>Sistema operacional</vt:lpstr>
      <vt:lpstr>Sistema operacional</vt:lpstr>
      <vt:lpstr>O que é o Android</vt:lpstr>
      <vt:lpstr>Nível zero</vt:lpstr>
      <vt:lpstr>Nível um</vt:lpstr>
      <vt:lpstr>Nível dois</vt:lpstr>
      <vt:lpstr>Nível três</vt:lpstr>
      <vt:lpstr>Empacotamento</vt:lpstr>
      <vt:lpstr>Empacotamento</vt:lpstr>
      <vt:lpstr>Assinatura do APK</vt:lpstr>
      <vt:lpstr>Isolamento (sandbox)</vt:lpstr>
      <vt:lpstr>Tipos de componentes de um app</vt:lpstr>
      <vt:lpstr>AndroidManifest.xml</vt:lpstr>
      <vt:lpstr>Versões</vt:lpstr>
      <vt:lpstr>Versões</vt:lpstr>
      <vt:lpstr>Versões</vt:lpstr>
      <vt:lpstr>Android Cupcake 1.5</vt:lpstr>
      <vt:lpstr>Android Cupcake 1.5</vt:lpstr>
      <vt:lpstr>Android Donut 1.6</vt:lpstr>
      <vt:lpstr>Android Eclair 2.1</vt:lpstr>
      <vt:lpstr>Android Eclair 2.1</vt:lpstr>
      <vt:lpstr>Android Froyo 2.2</vt:lpstr>
      <vt:lpstr>Android Froyo 2.2</vt:lpstr>
      <vt:lpstr>Android Gingerbread 2.3</vt:lpstr>
      <vt:lpstr>Android Honeycomb 3.0</vt:lpstr>
      <vt:lpstr>Android Honeycomb 3.0</vt:lpstr>
      <vt:lpstr>Android Ice Cream Sandwich 4.0</vt:lpstr>
      <vt:lpstr>Android Jelly Bean 4.1</vt:lpstr>
      <vt:lpstr>Android KitKat 4.4</vt:lpstr>
      <vt:lpstr>Android KitKat 4.4</vt:lpstr>
      <vt:lpstr>Android Lollipop 5.1</vt:lpstr>
      <vt:lpstr>Android Marshmallow 6.0</vt:lpstr>
      <vt:lpstr>Android Nougat 7.0</vt:lpstr>
      <vt:lpstr>Android Nougat 7.0</vt:lpstr>
      <vt:lpstr>Android Oreo 8.0</vt:lpstr>
      <vt:lpstr>Android Pie 9.0</vt:lpstr>
      <vt:lpstr>Android 10</vt:lpstr>
      <vt:lpstr>Android 11</vt:lpstr>
      <vt:lpstr>Android 12</vt:lpstr>
      <vt:lpstr>Android 13 - Tiramisu</vt:lpstr>
      <vt:lpstr>Android 14 - Upside Down Cake</vt:lpstr>
      <vt:lpstr>Android 15 - Vanilla Ice Cream</vt:lpstr>
      <vt:lpstr>Os mascotes</vt:lpstr>
      <vt:lpstr>Os mascotes</vt:lpstr>
      <vt:lpstr>Ambiente de desenvolvimento</vt:lpstr>
      <vt:lpstr>Android Studio</vt:lpstr>
      <vt:lpstr>Android Studio</vt:lpstr>
      <vt:lpstr>Android SDK</vt:lpstr>
      <vt:lpstr>Android Virtual Devices (AVDs)</vt:lpstr>
      <vt:lpstr>Genymotion</vt:lpstr>
      <vt:lpstr>Uso de dispositivo real</vt:lpstr>
      <vt:lpstr>Uso de dispositivo real</vt:lpstr>
      <vt:lpstr>Referências bibliográficas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Circuitos lógicos combinacionais e sequenciais</dc:title>
  <dc:creator>Matheus</dc:creator>
  <cp:lastModifiedBy>Matheus</cp:lastModifiedBy>
  <cp:revision>54</cp:revision>
  <dcterms:created xsi:type="dcterms:W3CDTF">2023-01-24T23:29:32Z</dcterms:created>
  <dcterms:modified xsi:type="dcterms:W3CDTF">2024-07-30T20:28:16Z</dcterms:modified>
</cp:coreProperties>
</file>

<file path=docProps/thumbnail.jpeg>
</file>